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60" r:id="rId2"/>
    <p:sldId id="269" r:id="rId3"/>
    <p:sldId id="270" r:id="rId4"/>
    <p:sldId id="271" r:id="rId5"/>
    <p:sldId id="272" r:id="rId6"/>
    <p:sldId id="266" r:id="rId7"/>
    <p:sldId id="267" r:id="rId8"/>
    <p:sldId id="268" r:id="rId9"/>
    <p:sldId id="265" r:id="rId10"/>
    <p:sldId id="263" r:id="rId11"/>
  </p:sldIdLst>
  <p:sldSz cx="6119813" cy="9720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DD"/>
    <a:srgbClr val="333333"/>
    <a:srgbClr val="F19133"/>
    <a:srgbClr val="A23333"/>
    <a:srgbClr val="FF6666"/>
    <a:srgbClr val="EDAB95"/>
    <a:srgbClr val="778959"/>
    <a:srgbClr val="A26A42"/>
    <a:srgbClr val="33D8DA"/>
    <a:srgbClr val="864E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322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986" y="1590794"/>
            <a:ext cx="5201841" cy="3384092"/>
          </a:xfrm>
        </p:spPr>
        <p:txBody>
          <a:bodyPr anchor="b"/>
          <a:lstStyle>
            <a:lvl1pPr algn="ctr">
              <a:defRPr sz="4016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4977" y="5105389"/>
            <a:ext cx="4589860" cy="2346813"/>
          </a:xfrm>
        </p:spPr>
        <p:txBody>
          <a:bodyPr/>
          <a:lstStyle>
            <a:lvl1pPr marL="0" indent="0" algn="ctr">
              <a:buNone/>
              <a:defRPr sz="1606"/>
            </a:lvl1pPr>
            <a:lvl2pPr marL="306004" indent="0" algn="ctr">
              <a:buNone/>
              <a:defRPr sz="1339"/>
            </a:lvl2pPr>
            <a:lvl3pPr marL="612008" indent="0" algn="ctr">
              <a:buNone/>
              <a:defRPr sz="1205"/>
            </a:lvl3pPr>
            <a:lvl4pPr marL="918012" indent="0" algn="ctr">
              <a:buNone/>
              <a:defRPr sz="1071"/>
            </a:lvl4pPr>
            <a:lvl5pPr marL="1224016" indent="0" algn="ctr">
              <a:buNone/>
              <a:defRPr sz="1071"/>
            </a:lvl5pPr>
            <a:lvl6pPr marL="1530020" indent="0" algn="ctr">
              <a:buNone/>
              <a:defRPr sz="1071"/>
            </a:lvl6pPr>
            <a:lvl7pPr marL="1836024" indent="0" algn="ctr">
              <a:buNone/>
              <a:defRPr sz="1071"/>
            </a:lvl7pPr>
            <a:lvl8pPr marL="2142028" indent="0" algn="ctr">
              <a:buNone/>
              <a:defRPr sz="1071"/>
            </a:lvl8pPr>
            <a:lvl9pPr marL="2448032" indent="0" algn="ctr">
              <a:buNone/>
              <a:defRPr sz="1071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680E3-2491-4614-A3B2-513878637310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4C33-E5B7-41AB-8CB9-6AE04832E5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0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680E3-2491-4614-A3B2-513878637310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4C33-E5B7-41AB-8CB9-6AE04832E5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441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379491" y="517514"/>
            <a:ext cx="1319585" cy="8237474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20738" y="517514"/>
            <a:ext cx="3882256" cy="8237474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680E3-2491-4614-A3B2-513878637310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4C33-E5B7-41AB-8CB9-6AE04832E5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001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680E3-2491-4614-A3B2-513878637310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4C33-E5B7-41AB-8CB9-6AE04832E5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06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50" y="2423318"/>
            <a:ext cx="5278339" cy="4043359"/>
          </a:xfrm>
        </p:spPr>
        <p:txBody>
          <a:bodyPr anchor="b"/>
          <a:lstStyle>
            <a:lvl1pPr>
              <a:defRPr sz="4016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50" y="6504929"/>
            <a:ext cx="5278339" cy="2126307"/>
          </a:xfrm>
        </p:spPr>
        <p:txBody>
          <a:bodyPr/>
          <a:lstStyle>
            <a:lvl1pPr marL="0" indent="0">
              <a:buNone/>
              <a:defRPr sz="1606">
                <a:solidFill>
                  <a:schemeClr val="tx1"/>
                </a:solidFill>
              </a:defRPr>
            </a:lvl1pPr>
            <a:lvl2pPr marL="306004" indent="0">
              <a:buNone/>
              <a:defRPr sz="1339">
                <a:solidFill>
                  <a:schemeClr val="tx1">
                    <a:tint val="75000"/>
                  </a:schemeClr>
                </a:solidFill>
              </a:defRPr>
            </a:lvl2pPr>
            <a:lvl3pPr marL="612008" indent="0">
              <a:buNone/>
              <a:defRPr sz="1205">
                <a:solidFill>
                  <a:schemeClr val="tx1">
                    <a:tint val="75000"/>
                  </a:schemeClr>
                </a:solidFill>
              </a:defRPr>
            </a:lvl3pPr>
            <a:lvl4pPr marL="918012" indent="0">
              <a:buNone/>
              <a:defRPr sz="1071">
                <a:solidFill>
                  <a:schemeClr val="tx1">
                    <a:tint val="75000"/>
                  </a:schemeClr>
                </a:solidFill>
              </a:defRPr>
            </a:lvl4pPr>
            <a:lvl5pPr marL="1224016" indent="0">
              <a:buNone/>
              <a:defRPr sz="1071">
                <a:solidFill>
                  <a:schemeClr val="tx1">
                    <a:tint val="75000"/>
                  </a:schemeClr>
                </a:solidFill>
              </a:defRPr>
            </a:lvl5pPr>
            <a:lvl6pPr marL="1530020" indent="0">
              <a:buNone/>
              <a:defRPr sz="1071">
                <a:solidFill>
                  <a:schemeClr val="tx1">
                    <a:tint val="75000"/>
                  </a:schemeClr>
                </a:solidFill>
              </a:defRPr>
            </a:lvl6pPr>
            <a:lvl7pPr marL="1836024" indent="0">
              <a:buNone/>
              <a:defRPr sz="1071">
                <a:solidFill>
                  <a:schemeClr val="tx1">
                    <a:tint val="75000"/>
                  </a:schemeClr>
                </a:solidFill>
              </a:defRPr>
            </a:lvl7pPr>
            <a:lvl8pPr marL="2142028" indent="0">
              <a:buNone/>
              <a:defRPr sz="1071">
                <a:solidFill>
                  <a:schemeClr val="tx1">
                    <a:tint val="75000"/>
                  </a:schemeClr>
                </a:solidFill>
              </a:defRPr>
            </a:lvl8pPr>
            <a:lvl9pPr marL="2448032" indent="0">
              <a:buNone/>
              <a:defRPr sz="107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680E3-2491-4614-A3B2-513878637310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4C33-E5B7-41AB-8CB9-6AE04832E5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77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0737" y="2587570"/>
            <a:ext cx="2600921" cy="616741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155" y="2587570"/>
            <a:ext cx="2600921" cy="616741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680E3-2491-4614-A3B2-513878637310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4C33-E5B7-41AB-8CB9-6AE04832E5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26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534" y="517516"/>
            <a:ext cx="5278339" cy="1878802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1535" y="2382815"/>
            <a:ext cx="2588967" cy="1167781"/>
          </a:xfrm>
        </p:spPr>
        <p:txBody>
          <a:bodyPr anchor="b"/>
          <a:lstStyle>
            <a:lvl1pPr marL="0" indent="0">
              <a:buNone/>
              <a:defRPr sz="1606" b="1"/>
            </a:lvl1pPr>
            <a:lvl2pPr marL="306004" indent="0">
              <a:buNone/>
              <a:defRPr sz="1339" b="1"/>
            </a:lvl2pPr>
            <a:lvl3pPr marL="612008" indent="0">
              <a:buNone/>
              <a:defRPr sz="1205" b="1"/>
            </a:lvl3pPr>
            <a:lvl4pPr marL="918012" indent="0">
              <a:buNone/>
              <a:defRPr sz="1071" b="1"/>
            </a:lvl4pPr>
            <a:lvl5pPr marL="1224016" indent="0">
              <a:buNone/>
              <a:defRPr sz="1071" b="1"/>
            </a:lvl5pPr>
            <a:lvl6pPr marL="1530020" indent="0">
              <a:buNone/>
              <a:defRPr sz="1071" b="1"/>
            </a:lvl6pPr>
            <a:lvl7pPr marL="1836024" indent="0">
              <a:buNone/>
              <a:defRPr sz="1071" b="1"/>
            </a:lvl7pPr>
            <a:lvl8pPr marL="2142028" indent="0">
              <a:buNone/>
              <a:defRPr sz="1071" b="1"/>
            </a:lvl8pPr>
            <a:lvl9pPr marL="2448032" indent="0">
              <a:buNone/>
              <a:defRPr sz="1071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1535" y="3550596"/>
            <a:ext cx="2588967" cy="5222392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8155" y="2382815"/>
            <a:ext cx="2601718" cy="1167781"/>
          </a:xfrm>
        </p:spPr>
        <p:txBody>
          <a:bodyPr anchor="b"/>
          <a:lstStyle>
            <a:lvl1pPr marL="0" indent="0">
              <a:buNone/>
              <a:defRPr sz="1606" b="1"/>
            </a:lvl1pPr>
            <a:lvl2pPr marL="306004" indent="0">
              <a:buNone/>
              <a:defRPr sz="1339" b="1"/>
            </a:lvl2pPr>
            <a:lvl3pPr marL="612008" indent="0">
              <a:buNone/>
              <a:defRPr sz="1205" b="1"/>
            </a:lvl3pPr>
            <a:lvl4pPr marL="918012" indent="0">
              <a:buNone/>
              <a:defRPr sz="1071" b="1"/>
            </a:lvl4pPr>
            <a:lvl5pPr marL="1224016" indent="0">
              <a:buNone/>
              <a:defRPr sz="1071" b="1"/>
            </a:lvl5pPr>
            <a:lvl6pPr marL="1530020" indent="0">
              <a:buNone/>
              <a:defRPr sz="1071" b="1"/>
            </a:lvl6pPr>
            <a:lvl7pPr marL="1836024" indent="0">
              <a:buNone/>
              <a:defRPr sz="1071" b="1"/>
            </a:lvl7pPr>
            <a:lvl8pPr marL="2142028" indent="0">
              <a:buNone/>
              <a:defRPr sz="1071" b="1"/>
            </a:lvl8pPr>
            <a:lvl9pPr marL="2448032" indent="0">
              <a:buNone/>
              <a:defRPr sz="1071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8155" y="3550596"/>
            <a:ext cx="2601718" cy="5222392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680E3-2491-4614-A3B2-513878637310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4C33-E5B7-41AB-8CB9-6AE04832E5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36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680E3-2491-4614-A3B2-513878637310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4C33-E5B7-41AB-8CB9-6AE04832E5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82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680E3-2491-4614-A3B2-513878637310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4C33-E5B7-41AB-8CB9-6AE04832E5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716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534" y="648018"/>
            <a:ext cx="1973799" cy="2268061"/>
          </a:xfrm>
        </p:spPr>
        <p:txBody>
          <a:bodyPr anchor="b"/>
          <a:lstStyle>
            <a:lvl1pPr>
              <a:defRPr sz="2142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1718" y="1399540"/>
            <a:ext cx="3098155" cy="6907687"/>
          </a:xfrm>
        </p:spPr>
        <p:txBody>
          <a:bodyPr/>
          <a:lstStyle>
            <a:lvl1pPr>
              <a:defRPr sz="2142"/>
            </a:lvl1pPr>
            <a:lvl2pPr>
              <a:defRPr sz="1874"/>
            </a:lvl2pPr>
            <a:lvl3pPr>
              <a:defRPr sz="1606"/>
            </a:lvl3pPr>
            <a:lvl4pPr>
              <a:defRPr sz="1339"/>
            </a:lvl4pPr>
            <a:lvl5pPr>
              <a:defRPr sz="1339"/>
            </a:lvl5pPr>
            <a:lvl6pPr>
              <a:defRPr sz="1339"/>
            </a:lvl6pPr>
            <a:lvl7pPr>
              <a:defRPr sz="1339"/>
            </a:lvl7pPr>
            <a:lvl8pPr>
              <a:defRPr sz="1339"/>
            </a:lvl8pPr>
            <a:lvl9pPr>
              <a:defRPr sz="1339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1534" y="2916079"/>
            <a:ext cx="1973799" cy="5402397"/>
          </a:xfrm>
        </p:spPr>
        <p:txBody>
          <a:bodyPr/>
          <a:lstStyle>
            <a:lvl1pPr marL="0" indent="0">
              <a:buNone/>
              <a:defRPr sz="1071"/>
            </a:lvl1pPr>
            <a:lvl2pPr marL="306004" indent="0">
              <a:buNone/>
              <a:defRPr sz="937"/>
            </a:lvl2pPr>
            <a:lvl3pPr marL="612008" indent="0">
              <a:buNone/>
              <a:defRPr sz="803"/>
            </a:lvl3pPr>
            <a:lvl4pPr marL="918012" indent="0">
              <a:buNone/>
              <a:defRPr sz="669"/>
            </a:lvl4pPr>
            <a:lvl5pPr marL="1224016" indent="0">
              <a:buNone/>
              <a:defRPr sz="669"/>
            </a:lvl5pPr>
            <a:lvl6pPr marL="1530020" indent="0">
              <a:buNone/>
              <a:defRPr sz="669"/>
            </a:lvl6pPr>
            <a:lvl7pPr marL="1836024" indent="0">
              <a:buNone/>
              <a:defRPr sz="669"/>
            </a:lvl7pPr>
            <a:lvl8pPr marL="2142028" indent="0">
              <a:buNone/>
              <a:defRPr sz="669"/>
            </a:lvl8pPr>
            <a:lvl9pPr marL="2448032" indent="0">
              <a:buNone/>
              <a:defRPr sz="669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680E3-2491-4614-A3B2-513878637310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4C33-E5B7-41AB-8CB9-6AE04832E5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104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534" y="648018"/>
            <a:ext cx="1973799" cy="2268061"/>
          </a:xfrm>
        </p:spPr>
        <p:txBody>
          <a:bodyPr anchor="b"/>
          <a:lstStyle>
            <a:lvl1pPr>
              <a:defRPr sz="2142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601718" y="1399540"/>
            <a:ext cx="3098155" cy="6907687"/>
          </a:xfrm>
        </p:spPr>
        <p:txBody>
          <a:bodyPr anchor="t"/>
          <a:lstStyle>
            <a:lvl1pPr marL="0" indent="0">
              <a:buNone/>
              <a:defRPr sz="2142"/>
            </a:lvl1pPr>
            <a:lvl2pPr marL="306004" indent="0">
              <a:buNone/>
              <a:defRPr sz="1874"/>
            </a:lvl2pPr>
            <a:lvl3pPr marL="612008" indent="0">
              <a:buNone/>
              <a:defRPr sz="1606"/>
            </a:lvl3pPr>
            <a:lvl4pPr marL="918012" indent="0">
              <a:buNone/>
              <a:defRPr sz="1339"/>
            </a:lvl4pPr>
            <a:lvl5pPr marL="1224016" indent="0">
              <a:buNone/>
              <a:defRPr sz="1339"/>
            </a:lvl5pPr>
            <a:lvl6pPr marL="1530020" indent="0">
              <a:buNone/>
              <a:defRPr sz="1339"/>
            </a:lvl6pPr>
            <a:lvl7pPr marL="1836024" indent="0">
              <a:buNone/>
              <a:defRPr sz="1339"/>
            </a:lvl7pPr>
            <a:lvl8pPr marL="2142028" indent="0">
              <a:buNone/>
              <a:defRPr sz="1339"/>
            </a:lvl8pPr>
            <a:lvl9pPr marL="2448032" indent="0">
              <a:buNone/>
              <a:defRPr sz="1339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1534" y="2916079"/>
            <a:ext cx="1973799" cy="5402397"/>
          </a:xfrm>
        </p:spPr>
        <p:txBody>
          <a:bodyPr/>
          <a:lstStyle>
            <a:lvl1pPr marL="0" indent="0">
              <a:buNone/>
              <a:defRPr sz="1071"/>
            </a:lvl1pPr>
            <a:lvl2pPr marL="306004" indent="0">
              <a:buNone/>
              <a:defRPr sz="937"/>
            </a:lvl2pPr>
            <a:lvl3pPr marL="612008" indent="0">
              <a:buNone/>
              <a:defRPr sz="803"/>
            </a:lvl3pPr>
            <a:lvl4pPr marL="918012" indent="0">
              <a:buNone/>
              <a:defRPr sz="669"/>
            </a:lvl4pPr>
            <a:lvl5pPr marL="1224016" indent="0">
              <a:buNone/>
              <a:defRPr sz="669"/>
            </a:lvl5pPr>
            <a:lvl6pPr marL="1530020" indent="0">
              <a:buNone/>
              <a:defRPr sz="669"/>
            </a:lvl6pPr>
            <a:lvl7pPr marL="1836024" indent="0">
              <a:buNone/>
              <a:defRPr sz="669"/>
            </a:lvl7pPr>
            <a:lvl8pPr marL="2142028" indent="0">
              <a:buNone/>
              <a:defRPr sz="669"/>
            </a:lvl8pPr>
            <a:lvl9pPr marL="2448032" indent="0">
              <a:buNone/>
              <a:defRPr sz="669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680E3-2491-4614-A3B2-513878637310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4C33-E5B7-41AB-8CB9-6AE04832E5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249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0737" y="517516"/>
            <a:ext cx="5278339" cy="1878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0737" y="2587570"/>
            <a:ext cx="5278339" cy="61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20737" y="9009246"/>
            <a:ext cx="1376958" cy="5175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680E3-2491-4614-A3B2-513878637310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27188" y="9009246"/>
            <a:ext cx="2065437" cy="5175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2118" y="9009246"/>
            <a:ext cx="1376958" cy="5175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C4C33-E5B7-41AB-8CB9-6AE04832E5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77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612008" rtl="0" eaLnBrk="1" latinLnBrk="0" hangingPunct="1">
        <a:lnSpc>
          <a:spcPct val="90000"/>
        </a:lnSpc>
        <a:spcBef>
          <a:spcPct val="0"/>
        </a:spcBef>
        <a:buNone/>
        <a:defRPr sz="294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3002" indent="-153002" algn="l" defTabSz="612008" rtl="0" eaLnBrk="1" latinLnBrk="0" hangingPunct="1">
        <a:lnSpc>
          <a:spcPct val="90000"/>
        </a:lnSpc>
        <a:spcBef>
          <a:spcPts val="669"/>
        </a:spcBef>
        <a:buFont typeface="Arial" panose="020B0604020202020204" pitchFamily="34" charset="0"/>
        <a:buChar char="•"/>
        <a:defRPr sz="1874" kern="1200">
          <a:solidFill>
            <a:schemeClr val="tx1"/>
          </a:solidFill>
          <a:latin typeface="+mn-lt"/>
          <a:ea typeface="+mn-ea"/>
          <a:cs typeface="+mn-cs"/>
        </a:defRPr>
      </a:lvl1pPr>
      <a:lvl2pPr marL="459006" indent="-153002" algn="l" defTabSz="612008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2pPr>
      <a:lvl3pPr marL="765010" indent="-153002" algn="l" defTabSz="612008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339" kern="1200">
          <a:solidFill>
            <a:schemeClr val="tx1"/>
          </a:solidFill>
          <a:latin typeface="+mn-lt"/>
          <a:ea typeface="+mn-ea"/>
          <a:cs typeface="+mn-cs"/>
        </a:defRPr>
      </a:lvl3pPr>
      <a:lvl4pPr marL="1071014" indent="-153002" algn="l" defTabSz="612008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5" kern="1200">
          <a:solidFill>
            <a:schemeClr val="tx1"/>
          </a:solidFill>
          <a:latin typeface="+mn-lt"/>
          <a:ea typeface="+mn-ea"/>
          <a:cs typeface="+mn-cs"/>
        </a:defRPr>
      </a:lvl4pPr>
      <a:lvl5pPr marL="1377018" indent="-153002" algn="l" defTabSz="612008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5" kern="1200">
          <a:solidFill>
            <a:schemeClr val="tx1"/>
          </a:solidFill>
          <a:latin typeface="+mn-lt"/>
          <a:ea typeface="+mn-ea"/>
          <a:cs typeface="+mn-cs"/>
        </a:defRPr>
      </a:lvl5pPr>
      <a:lvl6pPr marL="1683022" indent="-153002" algn="l" defTabSz="612008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5" kern="1200">
          <a:solidFill>
            <a:schemeClr val="tx1"/>
          </a:solidFill>
          <a:latin typeface="+mn-lt"/>
          <a:ea typeface="+mn-ea"/>
          <a:cs typeface="+mn-cs"/>
        </a:defRPr>
      </a:lvl6pPr>
      <a:lvl7pPr marL="1989026" indent="-153002" algn="l" defTabSz="612008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5" kern="1200">
          <a:solidFill>
            <a:schemeClr val="tx1"/>
          </a:solidFill>
          <a:latin typeface="+mn-lt"/>
          <a:ea typeface="+mn-ea"/>
          <a:cs typeface="+mn-cs"/>
        </a:defRPr>
      </a:lvl7pPr>
      <a:lvl8pPr marL="2295030" indent="-153002" algn="l" defTabSz="612008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5" kern="1200">
          <a:solidFill>
            <a:schemeClr val="tx1"/>
          </a:solidFill>
          <a:latin typeface="+mn-lt"/>
          <a:ea typeface="+mn-ea"/>
          <a:cs typeface="+mn-cs"/>
        </a:defRPr>
      </a:lvl8pPr>
      <a:lvl9pPr marL="2601034" indent="-153002" algn="l" defTabSz="612008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12008" rtl="0" eaLnBrk="1" latinLnBrk="0" hangingPunct="1">
        <a:defRPr sz="1205" kern="1200">
          <a:solidFill>
            <a:schemeClr val="tx1"/>
          </a:solidFill>
          <a:latin typeface="+mn-lt"/>
          <a:ea typeface="+mn-ea"/>
          <a:cs typeface="+mn-cs"/>
        </a:defRPr>
      </a:lvl1pPr>
      <a:lvl2pPr marL="306004" algn="l" defTabSz="612008" rtl="0" eaLnBrk="1" latinLnBrk="0" hangingPunct="1">
        <a:defRPr sz="1205" kern="1200">
          <a:solidFill>
            <a:schemeClr val="tx1"/>
          </a:solidFill>
          <a:latin typeface="+mn-lt"/>
          <a:ea typeface="+mn-ea"/>
          <a:cs typeface="+mn-cs"/>
        </a:defRPr>
      </a:lvl2pPr>
      <a:lvl3pPr marL="612008" algn="l" defTabSz="612008" rtl="0" eaLnBrk="1" latinLnBrk="0" hangingPunct="1">
        <a:defRPr sz="1205" kern="1200">
          <a:solidFill>
            <a:schemeClr val="tx1"/>
          </a:solidFill>
          <a:latin typeface="+mn-lt"/>
          <a:ea typeface="+mn-ea"/>
          <a:cs typeface="+mn-cs"/>
        </a:defRPr>
      </a:lvl3pPr>
      <a:lvl4pPr marL="918012" algn="l" defTabSz="612008" rtl="0" eaLnBrk="1" latinLnBrk="0" hangingPunct="1">
        <a:defRPr sz="1205" kern="1200">
          <a:solidFill>
            <a:schemeClr val="tx1"/>
          </a:solidFill>
          <a:latin typeface="+mn-lt"/>
          <a:ea typeface="+mn-ea"/>
          <a:cs typeface="+mn-cs"/>
        </a:defRPr>
      </a:lvl4pPr>
      <a:lvl5pPr marL="1224016" algn="l" defTabSz="612008" rtl="0" eaLnBrk="1" latinLnBrk="0" hangingPunct="1">
        <a:defRPr sz="1205" kern="1200">
          <a:solidFill>
            <a:schemeClr val="tx1"/>
          </a:solidFill>
          <a:latin typeface="+mn-lt"/>
          <a:ea typeface="+mn-ea"/>
          <a:cs typeface="+mn-cs"/>
        </a:defRPr>
      </a:lvl5pPr>
      <a:lvl6pPr marL="1530020" algn="l" defTabSz="612008" rtl="0" eaLnBrk="1" latinLnBrk="0" hangingPunct="1">
        <a:defRPr sz="1205" kern="1200">
          <a:solidFill>
            <a:schemeClr val="tx1"/>
          </a:solidFill>
          <a:latin typeface="+mn-lt"/>
          <a:ea typeface="+mn-ea"/>
          <a:cs typeface="+mn-cs"/>
        </a:defRPr>
      </a:lvl6pPr>
      <a:lvl7pPr marL="1836024" algn="l" defTabSz="612008" rtl="0" eaLnBrk="1" latinLnBrk="0" hangingPunct="1">
        <a:defRPr sz="1205" kern="1200">
          <a:solidFill>
            <a:schemeClr val="tx1"/>
          </a:solidFill>
          <a:latin typeface="+mn-lt"/>
          <a:ea typeface="+mn-ea"/>
          <a:cs typeface="+mn-cs"/>
        </a:defRPr>
      </a:lvl7pPr>
      <a:lvl8pPr marL="2142028" algn="l" defTabSz="612008" rtl="0" eaLnBrk="1" latinLnBrk="0" hangingPunct="1">
        <a:defRPr sz="1205" kern="1200">
          <a:solidFill>
            <a:schemeClr val="tx1"/>
          </a:solidFill>
          <a:latin typeface="+mn-lt"/>
          <a:ea typeface="+mn-ea"/>
          <a:cs typeface="+mn-cs"/>
        </a:defRPr>
      </a:lvl8pPr>
      <a:lvl9pPr marL="2448032" algn="l" defTabSz="612008" rtl="0" eaLnBrk="1" latinLnBrk="0" hangingPunct="1">
        <a:defRPr sz="12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microsoft.com/office/2007/relationships/hdphoto" Target="../media/hdphoto5.wdp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openxmlformats.org/officeDocument/2006/relationships/image" Target="../media/image15.png"/><Relationship Id="rId17" Type="http://schemas.openxmlformats.org/officeDocument/2006/relationships/image" Target="../media/image18.png"/><Relationship Id="rId2" Type="http://schemas.openxmlformats.org/officeDocument/2006/relationships/image" Target="../media/image9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11.png"/><Relationship Id="rId15" Type="http://schemas.microsoft.com/office/2007/relationships/hdphoto" Target="../media/hdphoto6.wdp"/><Relationship Id="rId10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openxmlformats.org/officeDocument/2006/relationships/image" Target="../media/image13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46" y="5302787"/>
            <a:ext cx="3372551" cy="2107845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04" t="54561" r="3120"/>
          <a:stretch/>
        </p:blipFill>
        <p:spPr>
          <a:xfrm>
            <a:off x="828675" y="2543625"/>
            <a:ext cx="1744648" cy="1209368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58" t="54561" r="2073"/>
          <a:stretch/>
        </p:blipFill>
        <p:spPr>
          <a:xfrm>
            <a:off x="3297479" y="2543625"/>
            <a:ext cx="1877361" cy="120936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265"/>
          <a:stretch/>
        </p:blipFill>
        <p:spPr>
          <a:xfrm>
            <a:off x="3297479" y="2333126"/>
            <a:ext cx="1618841" cy="259097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899"/>
          <a:stretch/>
        </p:blipFill>
        <p:spPr>
          <a:xfrm>
            <a:off x="833624" y="2339217"/>
            <a:ext cx="1551208" cy="23825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980946" y="3640005"/>
            <a:ext cx="1234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Helvetica" pitchFamily="2" charset="0"/>
              </a:rPr>
              <a:t>FDG-PET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702524" y="3640004"/>
            <a:ext cx="828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Helvetica" pitchFamily="2" charset="0"/>
              </a:rPr>
              <a:t>MRI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0" y="4535790"/>
            <a:ext cx="828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Helvetica" pitchFamily="2" charset="0"/>
              </a:rPr>
              <a:t>a)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609570" y="4535790"/>
            <a:ext cx="828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Helvetica" pitchFamily="2" charset="0"/>
              </a:rPr>
              <a:t>b)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38" r="13122"/>
          <a:stretch/>
        </p:blipFill>
        <p:spPr>
          <a:xfrm>
            <a:off x="686379" y="3979704"/>
            <a:ext cx="1502717" cy="140503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0" r="19035"/>
          <a:stretch/>
        </p:blipFill>
        <p:spPr>
          <a:xfrm>
            <a:off x="3287048" y="3957582"/>
            <a:ext cx="1460090" cy="1467776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626219" y="5799221"/>
            <a:ext cx="518526" cy="1062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/>
          <p:cNvSpPr/>
          <p:nvPr/>
        </p:nvSpPr>
        <p:spPr>
          <a:xfrm>
            <a:off x="1898380" y="7258390"/>
            <a:ext cx="1135923" cy="1062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feld 16"/>
          <p:cNvSpPr txBox="1"/>
          <p:nvPr/>
        </p:nvSpPr>
        <p:spPr>
          <a:xfrm>
            <a:off x="1799510" y="7198642"/>
            <a:ext cx="1234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200" b="1" dirty="0" smtClean="0">
                <a:latin typeface="Helvetica" pitchFamily="2" charset="0"/>
              </a:rPr>
              <a:t>δ</a:t>
            </a:r>
            <a:r>
              <a:rPr lang="de-DE" sz="1200" b="1" dirty="0" smtClean="0">
                <a:latin typeface="Helvetica" pitchFamily="2" charset="0"/>
              </a:rPr>
              <a:t> </a:t>
            </a:r>
            <a:r>
              <a:rPr lang="en-US" sz="1200" b="1" dirty="0" smtClean="0">
                <a:latin typeface="Helvetica" pitchFamily="2" charset="0"/>
              </a:rPr>
              <a:t>FDG-PET</a:t>
            </a:r>
            <a:endParaRPr lang="en-US" sz="1200" b="1" dirty="0">
              <a:latin typeface="Helvetica" pitchFamily="2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 rot="16200000">
            <a:off x="449008" y="6105358"/>
            <a:ext cx="1234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200" b="1" dirty="0" smtClean="0">
                <a:latin typeface="Helvetica" pitchFamily="2" charset="0"/>
              </a:rPr>
              <a:t>δ</a:t>
            </a:r>
            <a:r>
              <a:rPr lang="de-DE" sz="1200" b="1" dirty="0" smtClean="0">
                <a:latin typeface="Helvetica" pitchFamily="2" charset="0"/>
              </a:rPr>
              <a:t> </a:t>
            </a:r>
            <a:r>
              <a:rPr lang="en-US" sz="1200" b="1" dirty="0" smtClean="0">
                <a:latin typeface="Helvetica" pitchFamily="2" charset="0"/>
              </a:rPr>
              <a:t>MRI</a:t>
            </a:r>
            <a:endParaRPr lang="en-US" sz="1200" b="1" dirty="0">
              <a:latin typeface="Helvetica" pitchFamily="2" charset="0"/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3548899" y="5236774"/>
            <a:ext cx="1135923" cy="1479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/>
          <p:cNvSpPr/>
          <p:nvPr/>
        </p:nvSpPr>
        <p:spPr>
          <a:xfrm>
            <a:off x="3485828" y="5396031"/>
            <a:ext cx="1135923" cy="905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feld 23"/>
          <p:cNvSpPr txBox="1"/>
          <p:nvPr/>
        </p:nvSpPr>
        <p:spPr>
          <a:xfrm>
            <a:off x="3485828" y="5820577"/>
            <a:ext cx="2004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>
                <a:latin typeface="Helvetica" pitchFamily="2" charset="0"/>
              </a:rPr>
              <a:t>Atlas (Network) Region</a:t>
            </a:r>
            <a:endParaRPr lang="en-US" sz="1200" b="1" dirty="0">
              <a:latin typeface="Helvetica" pitchFamily="2" charset="0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3686734" y="5396308"/>
            <a:ext cx="436379" cy="405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hteck 27"/>
          <p:cNvSpPr/>
          <p:nvPr/>
        </p:nvSpPr>
        <p:spPr>
          <a:xfrm>
            <a:off x="3578846" y="6056117"/>
            <a:ext cx="1234280" cy="1163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feld 19"/>
          <p:cNvSpPr txBox="1"/>
          <p:nvPr/>
        </p:nvSpPr>
        <p:spPr>
          <a:xfrm>
            <a:off x="3485828" y="5235499"/>
            <a:ext cx="1234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 smtClean="0">
                <a:latin typeface="Helvetica" pitchFamily="2" charset="0"/>
              </a:rPr>
              <a:t>Hemisphere</a:t>
            </a:r>
            <a:endParaRPr lang="en-US" sz="1200" b="1" dirty="0">
              <a:latin typeface="Helvetica" pitchFamily="2" charset="0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3625716" y="6051684"/>
            <a:ext cx="1414716" cy="1101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2000"/>
              </a:lnSpc>
            </a:pPr>
            <a:r>
              <a:rPr lang="de-DE" sz="800" dirty="0" smtClean="0">
                <a:latin typeface="Helvetica" pitchFamily="2" charset="0"/>
              </a:rPr>
              <a:t>Visual</a:t>
            </a:r>
          </a:p>
          <a:p>
            <a:pPr>
              <a:lnSpc>
                <a:spcPct val="82000"/>
              </a:lnSpc>
            </a:pPr>
            <a:r>
              <a:rPr lang="de-DE" sz="800" dirty="0" err="1" smtClean="0">
                <a:latin typeface="Helvetica" pitchFamily="2" charset="0"/>
              </a:rPr>
              <a:t>SomatoMotor</a:t>
            </a:r>
            <a:endParaRPr lang="de-DE" sz="800" dirty="0" smtClean="0">
              <a:latin typeface="Helvetica" pitchFamily="2" charset="0"/>
            </a:endParaRPr>
          </a:p>
          <a:p>
            <a:pPr>
              <a:lnSpc>
                <a:spcPct val="82000"/>
              </a:lnSpc>
            </a:pPr>
            <a:r>
              <a:rPr lang="de-DE" sz="800" dirty="0" smtClean="0">
                <a:latin typeface="Helvetica" pitchFamily="2" charset="0"/>
              </a:rPr>
              <a:t>Temporal Parietal</a:t>
            </a:r>
          </a:p>
          <a:p>
            <a:pPr>
              <a:lnSpc>
                <a:spcPct val="82000"/>
              </a:lnSpc>
            </a:pPr>
            <a:r>
              <a:rPr lang="de-DE" sz="800" dirty="0" smtClean="0">
                <a:latin typeface="Helvetica" pitchFamily="2" charset="0"/>
              </a:rPr>
              <a:t>Dorsal Attention</a:t>
            </a:r>
          </a:p>
          <a:p>
            <a:pPr>
              <a:lnSpc>
                <a:spcPct val="82000"/>
              </a:lnSpc>
            </a:pPr>
            <a:r>
              <a:rPr lang="de-DE" sz="800" dirty="0" err="1" smtClean="0">
                <a:latin typeface="Helvetica" pitchFamily="2" charset="0"/>
              </a:rPr>
              <a:t>Salience</a:t>
            </a:r>
            <a:r>
              <a:rPr lang="de-DE" sz="800" dirty="0" smtClean="0">
                <a:latin typeface="Helvetica" pitchFamily="2" charset="0"/>
              </a:rPr>
              <a:t>/Ventral Attention</a:t>
            </a:r>
          </a:p>
          <a:p>
            <a:pPr>
              <a:lnSpc>
                <a:spcPct val="82000"/>
              </a:lnSpc>
            </a:pPr>
            <a:r>
              <a:rPr lang="de-DE" sz="800" dirty="0" smtClean="0">
                <a:latin typeface="Helvetica" pitchFamily="2" charset="0"/>
              </a:rPr>
              <a:t>Control</a:t>
            </a:r>
          </a:p>
          <a:p>
            <a:pPr>
              <a:lnSpc>
                <a:spcPct val="82000"/>
              </a:lnSpc>
            </a:pPr>
            <a:r>
              <a:rPr lang="de-DE" sz="800" dirty="0" smtClean="0">
                <a:latin typeface="Helvetica" pitchFamily="2" charset="0"/>
              </a:rPr>
              <a:t>Default</a:t>
            </a:r>
          </a:p>
          <a:p>
            <a:pPr>
              <a:lnSpc>
                <a:spcPct val="82000"/>
              </a:lnSpc>
            </a:pPr>
            <a:r>
              <a:rPr lang="de-DE" sz="800" dirty="0" err="1" smtClean="0">
                <a:latin typeface="Helvetica" pitchFamily="2" charset="0"/>
              </a:rPr>
              <a:t>Limbic</a:t>
            </a:r>
            <a:endParaRPr lang="de-DE" sz="800" dirty="0" smtClean="0">
              <a:latin typeface="Helvetica" pitchFamily="2" charset="0"/>
            </a:endParaRPr>
          </a:p>
          <a:p>
            <a:pPr>
              <a:lnSpc>
                <a:spcPct val="82000"/>
              </a:lnSpc>
            </a:pPr>
            <a:r>
              <a:rPr lang="de-DE" sz="800" dirty="0" err="1" smtClean="0">
                <a:latin typeface="Helvetica" pitchFamily="2" charset="0"/>
              </a:rPr>
              <a:t>Subcortical</a:t>
            </a:r>
            <a:r>
              <a:rPr lang="de-DE" sz="800" dirty="0" smtClean="0">
                <a:latin typeface="Helvetica" pitchFamily="2" charset="0"/>
              </a:rPr>
              <a:t> (Tian </a:t>
            </a:r>
            <a:r>
              <a:rPr lang="de-DE" sz="800" dirty="0" err="1" smtClean="0">
                <a:latin typeface="Helvetica" pitchFamily="2" charset="0"/>
              </a:rPr>
              <a:t>atlas</a:t>
            </a:r>
            <a:r>
              <a:rPr lang="de-DE" sz="800" dirty="0" smtClean="0">
                <a:latin typeface="Helvetica" pitchFamily="2" charset="0"/>
              </a:rPr>
              <a:t>)</a:t>
            </a:r>
          </a:p>
          <a:p>
            <a:pPr>
              <a:lnSpc>
                <a:spcPct val="82000"/>
              </a:lnSpc>
            </a:pPr>
            <a:endParaRPr lang="en-US" sz="800" dirty="0">
              <a:latin typeface="Helvetica" pitchFamily="2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0" y="6921643"/>
            <a:ext cx="828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Helvetica" pitchFamily="2" charset="0"/>
              </a:rPr>
              <a:t>c</a:t>
            </a:r>
            <a:r>
              <a:rPr lang="en-US" sz="1200" b="1" dirty="0" smtClean="0">
                <a:latin typeface="Helvetica" pitchFamily="2" charset="0"/>
              </a:rPr>
              <a:t>)</a:t>
            </a:r>
            <a:endParaRPr lang="en-US" sz="1200" b="1" dirty="0">
              <a:latin typeface="Helvetica" pitchFamily="2" charset="0"/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3601403" y="6108225"/>
            <a:ext cx="45719" cy="45719"/>
          </a:xfrm>
          <a:prstGeom prst="ellipse">
            <a:avLst/>
          </a:prstGeom>
          <a:solidFill>
            <a:srgbClr val="86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feld 25"/>
          <p:cNvSpPr txBox="1"/>
          <p:nvPr/>
        </p:nvSpPr>
        <p:spPr>
          <a:xfrm>
            <a:off x="3618136" y="5450389"/>
            <a:ext cx="5049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 smtClean="0">
                <a:latin typeface="Helvetica" pitchFamily="2" charset="0"/>
              </a:rPr>
              <a:t>Left</a:t>
            </a:r>
            <a:endParaRPr lang="de-DE" sz="800" dirty="0" smtClean="0">
              <a:latin typeface="Helvetica" pitchFamily="2" charset="0"/>
            </a:endParaRPr>
          </a:p>
          <a:p>
            <a:r>
              <a:rPr lang="de-DE" sz="800" dirty="0" err="1" smtClean="0">
                <a:latin typeface="Helvetica" pitchFamily="2" charset="0"/>
              </a:rPr>
              <a:t>Right</a:t>
            </a:r>
            <a:endParaRPr lang="en-US" sz="800" dirty="0">
              <a:latin typeface="Helvetica" pitchFamily="2" charset="0"/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3601403" y="6204845"/>
            <a:ext cx="45719" cy="45719"/>
          </a:xfrm>
          <a:prstGeom prst="ellipse">
            <a:avLst/>
          </a:prstGeom>
          <a:solidFill>
            <a:srgbClr val="33D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lipse 33"/>
          <p:cNvSpPr/>
          <p:nvPr/>
        </p:nvSpPr>
        <p:spPr>
          <a:xfrm>
            <a:off x="3601403" y="6305823"/>
            <a:ext cx="45719" cy="45719"/>
          </a:xfrm>
          <a:prstGeom prst="ellipse">
            <a:avLst/>
          </a:prstGeom>
          <a:solidFill>
            <a:srgbClr val="A26A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lipse 34"/>
          <p:cNvSpPr/>
          <p:nvPr/>
        </p:nvSpPr>
        <p:spPr>
          <a:xfrm>
            <a:off x="3601403" y="6404724"/>
            <a:ext cx="45719" cy="45719"/>
          </a:xfrm>
          <a:prstGeom prst="ellipse">
            <a:avLst/>
          </a:prstGeom>
          <a:solidFill>
            <a:srgbClr val="778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llipse 35"/>
          <p:cNvSpPr/>
          <p:nvPr/>
        </p:nvSpPr>
        <p:spPr>
          <a:xfrm>
            <a:off x="3601403" y="6511683"/>
            <a:ext cx="45719" cy="45719"/>
          </a:xfrm>
          <a:prstGeom prst="ellipse">
            <a:avLst/>
          </a:prstGeom>
          <a:solidFill>
            <a:srgbClr val="EDAB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lipse 36"/>
          <p:cNvSpPr/>
          <p:nvPr/>
        </p:nvSpPr>
        <p:spPr>
          <a:xfrm>
            <a:off x="3601403" y="6610246"/>
            <a:ext cx="45719" cy="45719"/>
          </a:xfrm>
          <a:prstGeom prst="ellipse">
            <a:avLst/>
          </a:prstGeom>
          <a:solidFill>
            <a:srgbClr val="FF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llipse 37"/>
          <p:cNvSpPr/>
          <p:nvPr/>
        </p:nvSpPr>
        <p:spPr>
          <a:xfrm>
            <a:off x="3601403" y="6707532"/>
            <a:ext cx="45719" cy="45719"/>
          </a:xfrm>
          <a:prstGeom prst="ellipse">
            <a:avLst/>
          </a:prstGeom>
          <a:solidFill>
            <a:srgbClr val="A2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llipse 38"/>
          <p:cNvSpPr/>
          <p:nvPr/>
        </p:nvSpPr>
        <p:spPr>
          <a:xfrm>
            <a:off x="3596309" y="6810254"/>
            <a:ext cx="45719" cy="45719"/>
          </a:xfrm>
          <a:prstGeom prst="ellipse">
            <a:avLst/>
          </a:prstGeom>
          <a:solidFill>
            <a:srgbClr val="F19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llipse 39"/>
          <p:cNvSpPr/>
          <p:nvPr/>
        </p:nvSpPr>
        <p:spPr>
          <a:xfrm>
            <a:off x="3596309" y="6907540"/>
            <a:ext cx="45719" cy="4571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Grafik 4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33" t="4167" r="19802" b="81866"/>
          <a:stretch/>
        </p:blipFill>
        <p:spPr>
          <a:xfrm>
            <a:off x="3494496" y="5508066"/>
            <a:ext cx="197774" cy="294393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1696403" y="4258319"/>
            <a:ext cx="4944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FF0000"/>
                </a:solidFill>
              </a:rPr>
              <a:t>Version 1</a:t>
            </a:r>
            <a:endParaRPr lang="en-US" sz="6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961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3" name="Ellipse 42"/>
          <p:cNvSpPr/>
          <p:nvPr/>
        </p:nvSpPr>
        <p:spPr>
          <a:xfrm>
            <a:off x="1113125" y="4575944"/>
            <a:ext cx="56882" cy="568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6" name="Ellipse 45"/>
          <p:cNvSpPr/>
          <p:nvPr/>
        </p:nvSpPr>
        <p:spPr>
          <a:xfrm>
            <a:off x="1265525" y="4728344"/>
            <a:ext cx="56882" cy="5688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47" name="Grafik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313" y="3368656"/>
            <a:ext cx="6852498" cy="3048264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545993" y="4157908"/>
            <a:ext cx="44500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OLD</a:t>
            </a:r>
            <a:endParaRPr 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814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rafik 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05" y="5042059"/>
            <a:ext cx="3738479" cy="2752436"/>
          </a:xfrm>
          <a:prstGeom prst="rect">
            <a:avLst/>
          </a:prstGeom>
        </p:spPr>
      </p:pic>
      <p:grpSp>
        <p:nvGrpSpPr>
          <p:cNvPr id="26" name="Gruppieren 25"/>
          <p:cNvGrpSpPr/>
          <p:nvPr/>
        </p:nvGrpSpPr>
        <p:grpSpPr>
          <a:xfrm>
            <a:off x="0" y="2334560"/>
            <a:ext cx="5739063" cy="2478229"/>
            <a:chOff x="0" y="2334560"/>
            <a:chExt cx="5739063" cy="2478229"/>
          </a:xfrm>
        </p:grpSpPr>
        <p:grpSp>
          <p:nvGrpSpPr>
            <p:cNvPr id="21" name="Gruppieren 20"/>
            <p:cNvGrpSpPr/>
            <p:nvPr/>
          </p:nvGrpSpPr>
          <p:grpSpPr>
            <a:xfrm>
              <a:off x="3136132" y="2334560"/>
              <a:ext cx="2157839" cy="1641854"/>
              <a:chOff x="2529437" y="2336579"/>
              <a:chExt cx="2157839" cy="1641854"/>
            </a:xfrm>
          </p:grpSpPr>
          <p:pic>
            <p:nvPicPr>
              <p:cNvPr id="3" name="Grafik 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6906"/>
              <a:stretch/>
            </p:blipFill>
            <p:spPr>
              <a:xfrm>
                <a:off x="2529437" y="2336579"/>
                <a:ext cx="2157839" cy="287379"/>
              </a:xfrm>
              <a:prstGeom prst="rect">
                <a:avLst/>
              </a:prstGeom>
            </p:spPr>
          </p:pic>
          <p:pic>
            <p:nvPicPr>
              <p:cNvPr id="24" name="Grafik 23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897"/>
              <a:stretch/>
            </p:blipFill>
            <p:spPr>
              <a:xfrm>
                <a:off x="2771639" y="2639071"/>
                <a:ext cx="1603840" cy="1339362"/>
              </a:xfrm>
              <a:prstGeom prst="rect">
                <a:avLst/>
              </a:prstGeom>
            </p:spPr>
          </p:pic>
        </p:grpSp>
        <p:grpSp>
          <p:nvGrpSpPr>
            <p:cNvPr id="18" name="Gruppieren 17"/>
            <p:cNvGrpSpPr/>
            <p:nvPr/>
          </p:nvGrpSpPr>
          <p:grpSpPr>
            <a:xfrm>
              <a:off x="2801421" y="3771900"/>
              <a:ext cx="2937642" cy="960738"/>
              <a:chOff x="2915695" y="3752993"/>
              <a:chExt cx="2937642" cy="960738"/>
            </a:xfrm>
          </p:grpSpPr>
          <p:pic>
            <p:nvPicPr>
              <p:cNvPr id="13" name="Grafik 12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640" t="53385" r="1526"/>
              <a:stretch/>
            </p:blipFill>
            <p:spPr>
              <a:xfrm>
                <a:off x="4355432" y="3765884"/>
                <a:ext cx="1497905" cy="947847"/>
              </a:xfrm>
              <a:prstGeom prst="rect">
                <a:avLst/>
              </a:prstGeom>
            </p:spPr>
          </p:pic>
          <p:pic>
            <p:nvPicPr>
              <p:cNvPr id="29" name="Grafik 28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8" t="52974" r="63123"/>
              <a:stretch/>
            </p:blipFill>
            <p:spPr>
              <a:xfrm>
                <a:off x="2915695" y="3752993"/>
                <a:ext cx="1432681" cy="956214"/>
              </a:xfrm>
              <a:prstGeom prst="rect">
                <a:avLst/>
              </a:prstGeom>
            </p:spPr>
          </p:pic>
        </p:grpSp>
        <p:grpSp>
          <p:nvGrpSpPr>
            <p:cNvPr id="16" name="Gruppieren 15"/>
            <p:cNvGrpSpPr/>
            <p:nvPr/>
          </p:nvGrpSpPr>
          <p:grpSpPr>
            <a:xfrm>
              <a:off x="530439" y="2336999"/>
              <a:ext cx="2157839" cy="1662501"/>
              <a:chOff x="-5435443" y="2238534"/>
              <a:chExt cx="3303746" cy="2545361"/>
            </a:xfrm>
          </p:grpSpPr>
          <p:pic>
            <p:nvPicPr>
              <p:cNvPr id="2" name="Grafik 1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1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4435"/>
              <a:stretch/>
            </p:blipFill>
            <p:spPr>
              <a:xfrm>
                <a:off x="-5435443" y="2238534"/>
                <a:ext cx="3303746" cy="523027"/>
              </a:xfrm>
              <a:prstGeom prst="rect">
                <a:avLst/>
              </a:prstGeom>
            </p:spPr>
          </p:pic>
          <p:pic>
            <p:nvPicPr>
              <p:cNvPr id="23" name="Grafik 22"/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1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599"/>
              <a:stretch/>
            </p:blipFill>
            <p:spPr>
              <a:xfrm>
                <a:off x="-5195309" y="2679733"/>
                <a:ext cx="2510567" cy="2104162"/>
              </a:xfrm>
              <a:prstGeom prst="rect">
                <a:avLst/>
              </a:prstGeom>
            </p:spPr>
          </p:pic>
        </p:grpSp>
        <p:grpSp>
          <p:nvGrpSpPr>
            <p:cNvPr id="14" name="Gruppieren 13"/>
            <p:cNvGrpSpPr/>
            <p:nvPr/>
          </p:nvGrpSpPr>
          <p:grpSpPr>
            <a:xfrm>
              <a:off x="212920" y="3791531"/>
              <a:ext cx="2843102" cy="917676"/>
              <a:chOff x="-4890478" y="7315199"/>
              <a:chExt cx="4352914" cy="1405002"/>
            </a:xfrm>
          </p:grpSpPr>
          <p:pic>
            <p:nvPicPr>
              <p:cNvPr id="10" name="Grafik 9"/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rightnessContrast bright="1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88" t="54870" r="61533"/>
              <a:stretch/>
            </p:blipFill>
            <p:spPr>
              <a:xfrm>
                <a:off x="-4890478" y="7315199"/>
                <a:ext cx="2201779" cy="1380938"/>
              </a:xfrm>
              <a:prstGeom prst="rect">
                <a:avLst/>
              </a:prstGeom>
            </p:spPr>
          </p:pic>
          <p:pic>
            <p:nvPicPr>
              <p:cNvPr id="25" name="Grafik 24"/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rightnessContrast bright="1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567" t="54870" r="1375"/>
              <a:stretch/>
            </p:blipFill>
            <p:spPr>
              <a:xfrm>
                <a:off x="-2683042" y="7339262"/>
                <a:ext cx="2145478" cy="1380939"/>
              </a:xfrm>
              <a:prstGeom prst="rect">
                <a:avLst/>
              </a:prstGeom>
            </p:spPr>
          </p:pic>
        </p:grpSp>
        <p:sp>
          <p:nvSpPr>
            <p:cNvPr id="6" name="Textfeld 5"/>
            <p:cNvSpPr txBox="1"/>
            <p:nvPr/>
          </p:nvSpPr>
          <p:spPr>
            <a:xfrm>
              <a:off x="980946" y="3640005"/>
              <a:ext cx="12347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latin typeface="Helvetica" pitchFamily="2" charset="0"/>
                </a:rPr>
                <a:t>MRI</a:t>
              </a:r>
              <a:endParaRPr lang="en-US" sz="1200" b="1" dirty="0">
                <a:latin typeface="Helvetica" pitchFamily="2" charset="0"/>
              </a:endParaRPr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3763940" y="3640004"/>
              <a:ext cx="8922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latin typeface="Helvetica" pitchFamily="2" charset="0"/>
                </a:rPr>
                <a:t>FDG-PET</a:t>
              </a:r>
              <a:endParaRPr lang="en-US" sz="1200" b="1" dirty="0">
                <a:latin typeface="Helvetica" pitchFamily="2" charset="0"/>
              </a:endParaRPr>
            </a:p>
          </p:txBody>
        </p:sp>
        <p:sp>
          <p:nvSpPr>
            <p:cNvPr id="9" name="Textfeld 8"/>
            <p:cNvSpPr txBox="1"/>
            <p:nvPr/>
          </p:nvSpPr>
          <p:spPr>
            <a:xfrm>
              <a:off x="2609570" y="4535790"/>
              <a:ext cx="8286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Helvetica" pitchFamily="2" charset="0"/>
                </a:rPr>
                <a:t>b)</a:t>
              </a:r>
            </a:p>
          </p:txBody>
        </p:sp>
        <p:sp>
          <p:nvSpPr>
            <p:cNvPr id="8" name="Textfeld 7"/>
            <p:cNvSpPr txBox="1"/>
            <p:nvPr/>
          </p:nvSpPr>
          <p:spPr>
            <a:xfrm>
              <a:off x="0" y="4535790"/>
              <a:ext cx="8286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Helvetica" pitchFamily="2" charset="0"/>
                </a:rPr>
                <a:t>a)</a:t>
              </a:r>
            </a:p>
          </p:txBody>
        </p:sp>
      </p:grpSp>
      <p:sp>
        <p:nvSpPr>
          <p:cNvPr id="34" name="Textfeld 33"/>
          <p:cNvSpPr txBox="1"/>
          <p:nvPr/>
        </p:nvSpPr>
        <p:spPr>
          <a:xfrm>
            <a:off x="-235" y="7615989"/>
            <a:ext cx="828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Helvetica" pitchFamily="2" charset="0"/>
              </a:rPr>
              <a:t>c</a:t>
            </a:r>
            <a:r>
              <a:rPr lang="en-US" sz="1200" b="1" dirty="0" smtClean="0">
                <a:latin typeface="Helvetica" pitchFamily="2" charset="0"/>
              </a:rPr>
              <a:t>)</a:t>
            </a:r>
            <a:endParaRPr lang="en-US" sz="1200" b="1" dirty="0">
              <a:latin typeface="Helvetica" pitchFamily="2" charset="0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2609570" y="7615989"/>
            <a:ext cx="1264598" cy="30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feld 32"/>
          <p:cNvSpPr txBox="1"/>
          <p:nvPr/>
        </p:nvSpPr>
        <p:spPr>
          <a:xfrm>
            <a:off x="1651010" y="7629941"/>
            <a:ext cx="3149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 smtClean="0">
                <a:latin typeface="Helvetica" pitchFamily="2" charset="0"/>
              </a:rPr>
              <a:t>Permutation </a:t>
            </a:r>
            <a:r>
              <a:rPr lang="de-DE" sz="1200" b="1" dirty="0" err="1" smtClean="0">
                <a:latin typeface="Helvetica" pitchFamily="2" charset="0"/>
              </a:rPr>
              <a:t>importance</a:t>
            </a:r>
            <a:r>
              <a:rPr lang="de-DE" sz="1200" b="1" dirty="0" smtClean="0">
                <a:latin typeface="Helvetica" pitchFamily="2" charset="0"/>
              </a:rPr>
              <a:t> </a:t>
            </a:r>
            <a:r>
              <a:rPr lang="en-US" sz="1200" b="1" dirty="0" smtClean="0">
                <a:latin typeface="Helvetica" pitchFamily="2" charset="0"/>
              </a:rPr>
              <a:t>MRI</a:t>
            </a:r>
            <a:endParaRPr lang="en-US" sz="1200" b="1" dirty="0">
              <a:latin typeface="Helvetica" pitchFamily="2" charset="0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980946" y="5522495"/>
            <a:ext cx="378622" cy="15520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feld 31"/>
          <p:cNvSpPr txBox="1"/>
          <p:nvPr/>
        </p:nvSpPr>
        <p:spPr>
          <a:xfrm rot="16200000">
            <a:off x="-112669" y="6169139"/>
            <a:ext cx="2667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 smtClean="0">
                <a:latin typeface="Helvetica" pitchFamily="2" charset="0"/>
              </a:rPr>
              <a:t>Permutation </a:t>
            </a:r>
            <a:r>
              <a:rPr lang="de-DE" sz="1200" b="1" dirty="0" err="1" smtClean="0">
                <a:latin typeface="Helvetica" pitchFamily="2" charset="0"/>
              </a:rPr>
              <a:t>importance</a:t>
            </a:r>
            <a:r>
              <a:rPr lang="de-DE" sz="1200" b="1" dirty="0" smtClean="0">
                <a:latin typeface="Helvetica" pitchFamily="2" charset="0"/>
              </a:rPr>
              <a:t> </a:t>
            </a:r>
            <a:r>
              <a:rPr lang="en-US" sz="1200" b="1" dirty="0" smtClean="0">
                <a:latin typeface="Helvetica" pitchFamily="2" charset="0"/>
              </a:rPr>
              <a:t>FDG-PET</a:t>
            </a:r>
            <a:endParaRPr lang="en-US" sz="1200" b="1" dirty="0">
              <a:latin typeface="Helvetica" pitchFamily="2" charset="0"/>
            </a:endParaRPr>
          </a:p>
        </p:txBody>
      </p:sp>
      <p:sp>
        <p:nvSpPr>
          <p:cNvPr id="41" name="Textfeld 40"/>
          <p:cNvSpPr txBox="1"/>
          <p:nvPr/>
        </p:nvSpPr>
        <p:spPr>
          <a:xfrm>
            <a:off x="2744270" y="5110117"/>
            <a:ext cx="7990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Helvetica" pitchFamily="2" charset="0"/>
              </a:rPr>
              <a:t>GP (right)</a:t>
            </a:r>
            <a:endParaRPr lang="en-US" sz="800" dirty="0">
              <a:latin typeface="Helvetica" pitchFamily="2" charset="0"/>
            </a:endParaRPr>
          </a:p>
        </p:txBody>
      </p:sp>
      <p:sp>
        <p:nvSpPr>
          <p:cNvPr id="46" name="Textfeld 45"/>
          <p:cNvSpPr txBox="1"/>
          <p:nvPr/>
        </p:nvSpPr>
        <p:spPr>
          <a:xfrm>
            <a:off x="3786165" y="7081645"/>
            <a:ext cx="11026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Helvetica" pitchFamily="2" charset="0"/>
              </a:rPr>
              <a:t>Hippocampus (left)</a:t>
            </a:r>
            <a:endParaRPr lang="en-US" sz="800" dirty="0">
              <a:latin typeface="Helvetica" pitchFamily="2" charset="0"/>
            </a:endParaRPr>
          </a:p>
        </p:txBody>
      </p:sp>
      <p:sp>
        <p:nvSpPr>
          <p:cNvPr id="47" name="Textfeld 46"/>
          <p:cNvSpPr txBox="1"/>
          <p:nvPr/>
        </p:nvSpPr>
        <p:spPr>
          <a:xfrm>
            <a:off x="3790972" y="6643463"/>
            <a:ext cx="11026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Helvetica" pitchFamily="2" charset="0"/>
              </a:rPr>
              <a:t>Hippocampus (right)</a:t>
            </a:r>
            <a:endParaRPr lang="en-US" sz="800" dirty="0">
              <a:latin typeface="Helvetica" pitchFamily="2" charset="0"/>
            </a:endParaRPr>
          </a:p>
        </p:txBody>
      </p:sp>
      <p:grpSp>
        <p:nvGrpSpPr>
          <p:cNvPr id="53" name="Gruppieren 52"/>
          <p:cNvGrpSpPr/>
          <p:nvPr/>
        </p:nvGrpSpPr>
        <p:grpSpPr>
          <a:xfrm>
            <a:off x="3821001" y="5139266"/>
            <a:ext cx="1576865" cy="1534290"/>
            <a:chOff x="6128522" y="5158698"/>
            <a:chExt cx="1576865" cy="1534290"/>
          </a:xfrm>
        </p:grpSpPr>
        <p:grpSp>
          <p:nvGrpSpPr>
            <p:cNvPr id="40" name="Gruppieren 39"/>
            <p:cNvGrpSpPr/>
            <p:nvPr/>
          </p:nvGrpSpPr>
          <p:grpSpPr>
            <a:xfrm>
              <a:off x="6128522" y="5158698"/>
              <a:ext cx="1576865" cy="1534290"/>
              <a:chOff x="5067594" y="5742884"/>
              <a:chExt cx="1576865" cy="1534290"/>
            </a:xfrm>
          </p:grpSpPr>
          <p:sp>
            <p:nvSpPr>
              <p:cNvPr id="38" name="Abgerundetes Rechteck 37"/>
              <p:cNvSpPr/>
              <p:nvPr/>
            </p:nvSpPr>
            <p:spPr>
              <a:xfrm>
                <a:off x="5103335" y="5742884"/>
                <a:ext cx="929165" cy="1485960"/>
              </a:xfrm>
              <a:prstGeom prst="roundRect">
                <a:avLst>
                  <a:gd name="adj" fmla="val 1632"/>
                </a:avLst>
              </a:prstGeom>
              <a:solidFill>
                <a:schemeClr val="bg1"/>
              </a:solidFill>
              <a:ln>
                <a:solidFill>
                  <a:srgbClr val="DDDD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extfeld 34"/>
              <p:cNvSpPr txBox="1"/>
              <p:nvPr/>
            </p:nvSpPr>
            <p:spPr>
              <a:xfrm>
                <a:off x="5067594" y="5769069"/>
                <a:ext cx="1576865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 smtClean="0">
                    <a:latin typeface="Helvetica" pitchFamily="2" charset="0"/>
                  </a:rPr>
                  <a:t>Lobe</a:t>
                </a:r>
              </a:p>
              <a:p>
                <a:pPr marL="88900" indent="88900"/>
                <a:r>
                  <a:rPr lang="en-US" sz="1000" dirty="0" smtClean="0">
                    <a:latin typeface="Helvetica" pitchFamily="2" charset="0"/>
                  </a:rPr>
                  <a:t>Frontal</a:t>
                </a:r>
              </a:p>
              <a:p>
                <a:pPr indent="177800"/>
                <a:r>
                  <a:rPr lang="en-US" sz="1000" dirty="0" smtClean="0">
                    <a:latin typeface="Helvetica" pitchFamily="2" charset="0"/>
                  </a:rPr>
                  <a:t>Temporal</a:t>
                </a:r>
              </a:p>
              <a:p>
                <a:pPr indent="177800"/>
                <a:r>
                  <a:rPr lang="en-US" sz="1000" dirty="0" smtClean="0">
                    <a:latin typeface="Helvetica" pitchFamily="2" charset="0"/>
                  </a:rPr>
                  <a:t>Limbic</a:t>
                </a:r>
              </a:p>
              <a:p>
                <a:pPr indent="177800"/>
                <a:r>
                  <a:rPr lang="en-US" sz="1000" dirty="0" smtClean="0">
                    <a:latin typeface="Helvetica" pitchFamily="2" charset="0"/>
                  </a:rPr>
                  <a:t>Subcortical</a:t>
                </a:r>
              </a:p>
              <a:p>
                <a:pPr indent="177800"/>
                <a:r>
                  <a:rPr lang="en-US" sz="1000" dirty="0" smtClean="0">
                    <a:latin typeface="Helvetica" pitchFamily="2" charset="0"/>
                  </a:rPr>
                  <a:t>Occipital</a:t>
                </a:r>
              </a:p>
              <a:p>
                <a:pPr indent="177800"/>
                <a:r>
                  <a:rPr lang="en-US" sz="1000" dirty="0" smtClean="0">
                    <a:latin typeface="Helvetica" pitchFamily="2" charset="0"/>
                  </a:rPr>
                  <a:t>Parietal</a:t>
                </a:r>
                <a:endParaRPr lang="en-US" sz="1000" dirty="0">
                  <a:latin typeface="Helvetica" pitchFamily="2" charset="0"/>
                </a:endParaRPr>
              </a:p>
              <a:p>
                <a:pPr indent="177800"/>
                <a:r>
                  <a:rPr lang="en-US" sz="1000" dirty="0" smtClean="0">
                    <a:latin typeface="Helvetica" pitchFamily="2" charset="0"/>
                  </a:rPr>
                  <a:t>Left</a:t>
                </a:r>
              </a:p>
              <a:p>
                <a:pPr indent="177800"/>
                <a:r>
                  <a:rPr lang="en-US" sz="1000" dirty="0" smtClean="0">
                    <a:latin typeface="Helvetica" pitchFamily="2" charset="0"/>
                  </a:rPr>
                  <a:t>Right</a:t>
                </a:r>
                <a:endParaRPr lang="en-US" sz="1000" dirty="0">
                  <a:latin typeface="Helvetica" pitchFamily="2" charset="0"/>
                </a:endParaRPr>
              </a:p>
            </p:txBody>
          </p:sp>
        </p:grpSp>
        <p:pic>
          <p:nvPicPr>
            <p:cNvPr id="52" name="Grafik 51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635" t="42276" r="19087" b="47653"/>
            <a:stretch/>
          </p:blipFill>
          <p:spPr>
            <a:xfrm>
              <a:off x="6209211" y="6278876"/>
              <a:ext cx="136598" cy="308966"/>
            </a:xfrm>
            <a:prstGeom prst="rect">
              <a:avLst/>
            </a:prstGeom>
          </p:spPr>
        </p:pic>
      </p:grpSp>
      <p:pic>
        <p:nvPicPr>
          <p:cNvPr id="55" name="Grafik 54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67" t="9975" r="19395" b="61550"/>
          <a:stretch/>
        </p:blipFill>
        <p:spPr>
          <a:xfrm>
            <a:off x="3885837" y="5403925"/>
            <a:ext cx="137523" cy="86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21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uppieren 73"/>
          <p:cNvGrpSpPr/>
          <p:nvPr/>
        </p:nvGrpSpPr>
        <p:grpSpPr>
          <a:xfrm>
            <a:off x="3188368" y="4667991"/>
            <a:ext cx="2242728" cy="2316847"/>
            <a:chOff x="745947" y="4730835"/>
            <a:chExt cx="2242728" cy="2316847"/>
          </a:xfrm>
        </p:grpSpPr>
        <p:pic>
          <p:nvPicPr>
            <p:cNvPr id="20" name="Grafik 1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06" b="4458"/>
            <a:stretch/>
          </p:blipFill>
          <p:spPr>
            <a:xfrm>
              <a:off x="745947" y="4730835"/>
              <a:ext cx="2242728" cy="2316847"/>
            </a:xfrm>
            <a:prstGeom prst="rect">
              <a:avLst/>
            </a:prstGeom>
          </p:spPr>
        </p:pic>
        <p:sp>
          <p:nvSpPr>
            <p:cNvPr id="31" name="Textfeld 30"/>
            <p:cNvSpPr txBox="1"/>
            <p:nvPr/>
          </p:nvSpPr>
          <p:spPr>
            <a:xfrm>
              <a:off x="1410787" y="5131474"/>
              <a:ext cx="140575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latin typeface="Helvetica" pitchFamily="2" charset="0"/>
                </a:rPr>
                <a:t>rho = -.126, p = .015</a:t>
              </a:r>
              <a:endParaRPr lang="en-US" sz="900" dirty="0">
                <a:latin typeface="Helvetica" pitchFamily="2" charset="0"/>
              </a:endParaRPr>
            </a:p>
          </p:txBody>
        </p:sp>
      </p:grpSp>
      <p:grpSp>
        <p:nvGrpSpPr>
          <p:cNvPr id="75" name="Gruppieren 74"/>
          <p:cNvGrpSpPr/>
          <p:nvPr/>
        </p:nvGrpSpPr>
        <p:grpSpPr>
          <a:xfrm>
            <a:off x="3188368" y="7071312"/>
            <a:ext cx="2242728" cy="2502724"/>
            <a:chOff x="3311640" y="4728761"/>
            <a:chExt cx="2242728" cy="2502724"/>
          </a:xfrm>
        </p:grpSpPr>
        <p:pic>
          <p:nvPicPr>
            <p:cNvPr id="28" name="Grafik 2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6"/>
            <a:stretch/>
          </p:blipFill>
          <p:spPr>
            <a:xfrm>
              <a:off x="3311640" y="4728761"/>
              <a:ext cx="2242728" cy="2427142"/>
            </a:xfrm>
            <a:prstGeom prst="rect">
              <a:avLst/>
            </a:prstGeom>
          </p:spPr>
        </p:pic>
        <p:sp>
          <p:nvSpPr>
            <p:cNvPr id="30" name="Textfeld 29"/>
            <p:cNvSpPr txBox="1"/>
            <p:nvPr/>
          </p:nvSpPr>
          <p:spPr>
            <a:xfrm>
              <a:off x="3432576" y="7036560"/>
              <a:ext cx="1794082" cy="19492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753"/>
                </a:lnSpc>
              </a:pPr>
              <a:r>
                <a:rPr lang="en-US" sz="900" b="1" dirty="0" smtClean="0">
                  <a:latin typeface="Helvetica" pitchFamily="2" charset="0"/>
                </a:rPr>
                <a:t>FDG-PET BAG </a:t>
              </a:r>
              <a:r>
                <a:rPr lang="en-US" sz="900" dirty="0">
                  <a:latin typeface="Helvetica" pitchFamily="2" charset="0"/>
                </a:rPr>
                <a:t>[years]</a:t>
              </a:r>
            </a:p>
          </p:txBody>
        </p:sp>
        <p:sp>
          <p:nvSpPr>
            <p:cNvPr id="32" name="Textfeld 31"/>
            <p:cNvSpPr txBox="1"/>
            <p:nvPr/>
          </p:nvSpPr>
          <p:spPr>
            <a:xfrm>
              <a:off x="4025344" y="5130718"/>
              <a:ext cx="140575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latin typeface="Helvetica" pitchFamily="2" charset="0"/>
                </a:rPr>
                <a:t>rho = .100, p = .052</a:t>
              </a:r>
              <a:endParaRPr lang="en-US" sz="900" dirty="0">
                <a:latin typeface="Helvetica" pitchFamily="2" charset="0"/>
              </a:endParaRPr>
            </a:p>
          </p:txBody>
        </p:sp>
      </p:grpSp>
      <p:grpSp>
        <p:nvGrpSpPr>
          <p:cNvPr id="77" name="Gruppieren 76"/>
          <p:cNvGrpSpPr/>
          <p:nvPr/>
        </p:nvGrpSpPr>
        <p:grpSpPr>
          <a:xfrm>
            <a:off x="457582" y="7071312"/>
            <a:ext cx="2408547" cy="2493250"/>
            <a:chOff x="3156231" y="7155807"/>
            <a:chExt cx="2408547" cy="2493250"/>
          </a:xfrm>
        </p:grpSpPr>
        <p:pic>
          <p:nvPicPr>
            <p:cNvPr id="21" name="Grafik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8746" y="7155807"/>
              <a:ext cx="2336032" cy="2435923"/>
            </a:xfrm>
            <a:prstGeom prst="rect">
              <a:avLst/>
            </a:prstGeom>
          </p:spPr>
        </p:pic>
        <p:sp>
          <p:nvSpPr>
            <p:cNvPr id="24" name="Textfeld 23"/>
            <p:cNvSpPr txBox="1"/>
            <p:nvPr/>
          </p:nvSpPr>
          <p:spPr>
            <a:xfrm>
              <a:off x="3435970" y="9454132"/>
              <a:ext cx="1836272" cy="19492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753"/>
                </a:lnSpc>
              </a:pPr>
              <a:r>
                <a:rPr lang="en-US" sz="900" b="1" dirty="0" smtClean="0">
                  <a:latin typeface="Helvetica" pitchFamily="2" charset="0"/>
                </a:rPr>
                <a:t>MRI BAG </a:t>
              </a:r>
              <a:r>
                <a:rPr lang="en-US" sz="900" dirty="0">
                  <a:latin typeface="Helvetica" pitchFamily="2" charset="0"/>
                </a:rPr>
                <a:t>[years]</a:t>
              </a:r>
            </a:p>
          </p:txBody>
        </p:sp>
        <p:sp>
          <p:nvSpPr>
            <p:cNvPr id="27" name="Textfeld 26"/>
            <p:cNvSpPr txBox="1"/>
            <p:nvPr/>
          </p:nvSpPr>
          <p:spPr>
            <a:xfrm rot="16200000">
              <a:off x="2335274" y="8351752"/>
              <a:ext cx="1836839" cy="19492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753"/>
                </a:lnSpc>
              </a:pPr>
              <a:r>
                <a:rPr lang="en-US" sz="900" b="1" dirty="0" smtClean="0">
                  <a:latin typeface="Helvetica" pitchFamily="2" charset="0"/>
                </a:rPr>
                <a:t>p-Tau</a:t>
              </a:r>
              <a:r>
                <a:rPr lang="en-US" sz="900" b="1" baseline="-25000" dirty="0" smtClean="0">
                  <a:latin typeface="Helvetica" pitchFamily="2" charset="0"/>
                </a:rPr>
                <a:t>181</a:t>
              </a:r>
              <a:r>
                <a:rPr lang="en-US" sz="900" b="1" dirty="0" smtClean="0">
                  <a:latin typeface="Helvetica" pitchFamily="2" charset="0"/>
                </a:rPr>
                <a:t>/CSF A</a:t>
              </a:r>
              <a:r>
                <a:rPr lang="el-GR" sz="900" b="1" dirty="0" smtClean="0">
                  <a:latin typeface="Helvetica" pitchFamily="2" charset="0"/>
                </a:rPr>
                <a:t>β</a:t>
              </a:r>
              <a:r>
                <a:rPr lang="de-DE" sz="900" b="1" baseline="-25000" dirty="0" smtClean="0">
                  <a:latin typeface="Helvetica" pitchFamily="2" charset="0"/>
                </a:rPr>
                <a:t>1-42 </a:t>
              </a:r>
              <a:r>
                <a:rPr lang="de-DE" sz="900" b="1" dirty="0" err="1" smtClean="0">
                  <a:latin typeface="Helvetica" pitchFamily="2" charset="0"/>
                </a:rPr>
                <a:t>ratio</a:t>
              </a:r>
              <a:endParaRPr lang="en-US" sz="900" b="1" dirty="0">
                <a:latin typeface="Helvetica" pitchFamily="2" charset="0"/>
              </a:endParaRPr>
            </a:p>
          </p:txBody>
        </p:sp>
        <p:sp>
          <p:nvSpPr>
            <p:cNvPr id="33" name="Textfeld 32"/>
            <p:cNvSpPr txBox="1"/>
            <p:nvPr/>
          </p:nvSpPr>
          <p:spPr>
            <a:xfrm>
              <a:off x="4051471" y="7602873"/>
              <a:ext cx="140575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latin typeface="Helvetica" pitchFamily="2" charset="0"/>
                </a:rPr>
                <a:t>rho = .200, p &lt; .001</a:t>
              </a:r>
              <a:endParaRPr lang="en-US" sz="900" dirty="0">
                <a:latin typeface="Helvetica" pitchFamily="2" charset="0"/>
              </a:endParaRPr>
            </a:p>
          </p:txBody>
        </p:sp>
      </p:grpSp>
      <p:grpSp>
        <p:nvGrpSpPr>
          <p:cNvPr id="76" name="Gruppieren 75"/>
          <p:cNvGrpSpPr/>
          <p:nvPr/>
        </p:nvGrpSpPr>
        <p:grpSpPr>
          <a:xfrm>
            <a:off x="448165" y="4667991"/>
            <a:ext cx="2407372" cy="2316283"/>
            <a:chOff x="581303" y="7166758"/>
            <a:chExt cx="2407372" cy="2316283"/>
          </a:xfrm>
        </p:grpSpPr>
        <p:pic>
          <p:nvPicPr>
            <p:cNvPr id="19" name="Grafik 1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82"/>
            <a:stretch/>
          </p:blipFill>
          <p:spPr>
            <a:xfrm>
              <a:off x="645017" y="7166758"/>
              <a:ext cx="2343658" cy="2316283"/>
            </a:xfrm>
            <a:prstGeom prst="rect">
              <a:avLst/>
            </a:prstGeom>
          </p:spPr>
        </p:pic>
        <p:sp>
          <p:nvSpPr>
            <p:cNvPr id="26" name="Textfeld 25"/>
            <p:cNvSpPr txBox="1"/>
            <p:nvPr/>
          </p:nvSpPr>
          <p:spPr>
            <a:xfrm rot="16200000">
              <a:off x="-253061" y="8447985"/>
              <a:ext cx="1863654" cy="19492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753"/>
                </a:lnSpc>
              </a:pPr>
              <a:r>
                <a:rPr lang="en-US" sz="900" b="1" dirty="0" smtClean="0">
                  <a:latin typeface="Helvetica" pitchFamily="2" charset="0"/>
                </a:rPr>
                <a:t>CSF A</a:t>
              </a:r>
              <a:r>
                <a:rPr lang="el-GR" sz="900" b="1" dirty="0" smtClean="0">
                  <a:latin typeface="Helvetica" pitchFamily="2" charset="0"/>
                </a:rPr>
                <a:t>β</a:t>
              </a:r>
              <a:r>
                <a:rPr lang="de-DE" sz="900" b="1" baseline="-25000" dirty="0" smtClean="0">
                  <a:latin typeface="Helvetica" pitchFamily="2" charset="0"/>
                </a:rPr>
                <a:t>1-42 </a:t>
              </a:r>
              <a:r>
                <a:rPr lang="de-DE" sz="900" dirty="0" smtClean="0">
                  <a:latin typeface="Helvetica" pitchFamily="2" charset="0"/>
                </a:rPr>
                <a:t>[pg/ml]</a:t>
              </a:r>
              <a:endParaRPr lang="en-US" sz="900" dirty="0">
                <a:latin typeface="Helvetica" pitchFamily="2" charset="0"/>
              </a:endParaRPr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1436916" y="7599990"/>
              <a:ext cx="14057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latin typeface="Helvetica" pitchFamily="2" charset="0"/>
                </a:rPr>
                <a:t>rho = -.230, p &lt; .001</a:t>
              </a:r>
              <a:endParaRPr lang="en-US" sz="900" dirty="0">
                <a:latin typeface="Helvetica" pitchFamily="2" charset="0"/>
              </a:endParaRPr>
            </a:p>
          </p:txBody>
        </p:sp>
      </p:grpSp>
      <p:grpSp>
        <p:nvGrpSpPr>
          <p:cNvPr id="70" name="Gruppieren 69"/>
          <p:cNvGrpSpPr/>
          <p:nvPr/>
        </p:nvGrpSpPr>
        <p:grpSpPr>
          <a:xfrm>
            <a:off x="3248526" y="97312"/>
            <a:ext cx="2166598" cy="2210459"/>
            <a:chOff x="799892" y="99250"/>
            <a:chExt cx="2166598" cy="2210459"/>
          </a:xfrm>
        </p:grpSpPr>
        <p:pic>
          <p:nvPicPr>
            <p:cNvPr id="56" name="Grafik 5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0" b="4226"/>
            <a:stretch/>
          </p:blipFill>
          <p:spPr>
            <a:xfrm>
              <a:off x="799892" y="99250"/>
              <a:ext cx="2166598" cy="2210459"/>
            </a:xfrm>
            <a:prstGeom prst="rect">
              <a:avLst/>
            </a:prstGeom>
          </p:spPr>
        </p:pic>
        <p:sp>
          <p:nvSpPr>
            <p:cNvPr id="66" name="Textfeld 65"/>
            <p:cNvSpPr txBox="1"/>
            <p:nvPr/>
          </p:nvSpPr>
          <p:spPr>
            <a:xfrm>
              <a:off x="1567543" y="482991"/>
              <a:ext cx="129919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latin typeface="Helvetica" pitchFamily="2" charset="0"/>
                </a:rPr>
                <a:t>r = -.238, p &lt; .001</a:t>
              </a:r>
              <a:endParaRPr lang="en-US" sz="900" dirty="0">
                <a:latin typeface="Helvetica" pitchFamily="2" charset="0"/>
              </a:endParaRPr>
            </a:p>
          </p:txBody>
        </p:sp>
      </p:grpSp>
      <p:grpSp>
        <p:nvGrpSpPr>
          <p:cNvPr id="71" name="Gruppieren 70"/>
          <p:cNvGrpSpPr/>
          <p:nvPr/>
        </p:nvGrpSpPr>
        <p:grpSpPr>
          <a:xfrm>
            <a:off x="3200400" y="2373874"/>
            <a:ext cx="2230696" cy="2214919"/>
            <a:chOff x="3350054" y="134558"/>
            <a:chExt cx="2230696" cy="2214919"/>
          </a:xfrm>
        </p:grpSpPr>
        <p:pic>
          <p:nvPicPr>
            <p:cNvPr id="55" name="Grafik 54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5" b="4193"/>
            <a:stretch/>
          </p:blipFill>
          <p:spPr>
            <a:xfrm>
              <a:off x="3350054" y="134558"/>
              <a:ext cx="2230696" cy="2214919"/>
            </a:xfrm>
            <a:prstGeom prst="rect">
              <a:avLst/>
            </a:prstGeom>
          </p:spPr>
        </p:pic>
        <p:sp>
          <p:nvSpPr>
            <p:cNvPr id="67" name="Textfeld 66"/>
            <p:cNvSpPr txBox="1"/>
            <p:nvPr/>
          </p:nvSpPr>
          <p:spPr>
            <a:xfrm>
              <a:off x="4025345" y="475955"/>
              <a:ext cx="137106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latin typeface="Helvetica" pitchFamily="2" charset="0"/>
                </a:rPr>
                <a:t>rho = -.179, p &lt; .001</a:t>
              </a:r>
              <a:endParaRPr lang="en-US" sz="900" dirty="0">
                <a:latin typeface="Helvetica" pitchFamily="2" charset="0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491567" y="2379795"/>
            <a:ext cx="2360803" cy="2201158"/>
            <a:chOff x="3187415" y="2411556"/>
            <a:chExt cx="2360803" cy="2201158"/>
          </a:xfrm>
        </p:grpSpPr>
        <p:pic>
          <p:nvPicPr>
            <p:cNvPr id="54" name="Grafik 53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90"/>
            <a:stretch/>
          </p:blipFill>
          <p:spPr>
            <a:xfrm>
              <a:off x="3216852" y="2411556"/>
              <a:ext cx="2331366" cy="2201158"/>
            </a:xfrm>
            <a:prstGeom prst="rect">
              <a:avLst/>
            </a:prstGeom>
          </p:spPr>
        </p:pic>
        <p:sp>
          <p:nvSpPr>
            <p:cNvPr id="63" name="Textfeld 62"/>
            <p:cNvSpPr txBox="1"/>
            <p:nvPr/>
          </p:nvSpPr>
          <p:spPr>
            <a:xfrm rot="16200000">
              <a:off x="2411478" y="3533314"/>
              <a:ext cx="1746030" cy="19415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753"/>
                </a:lnSpc>
              </a:pPr>
              <a:r>
                <a:rPr lang="de-DE" sz="900" b="1" dirty="0" smtClean="0">
                  <a:latin typeface="Helvetica" pitchFamily="2" charset="0"/>
                </a:rPr>
                <a:t>ADNI-MEM</a:t>
              </a:r>
              <a:endParaRPr lang="en-US" sz="900" b="1" dirty="0">
                <a:latin typeface="Helvetica" pitchFamily="2" charset="0"/>
              </a:endParaRPr>
            </a:p>
          </p:txBody>
        </p:sp>
        <p:sp>
          <p:nvSpPr>
            <p:cNvPr id="68" name="Textfeld 67"/>
            <p:cNvSpPr txBox="1"/>
            <p:nvPr/>
          </p:nvSpPr>
          <p:spPr>
            <a:xfrm>
              <a:off x="4025344" y="2816451"/>
              <a:ext cx="133963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latin typeface="Helvetica" pitchFamily="2" charset="0"/>
                </a:rPr>
                <a:t>rho = -.397, p &lt; .001</a:t>
              </a:r>
              <a:endParaRPr lang="en-US" sz="900" dirty="0">
                <a:latin typeface="Helvetica" pitchFamily="2" charset="0"/>
              </a:endParaRPr>
            </a:p>
          </p:txBody>
        </p:sp>
      </p:grpSp>
      <p:grpSp>
        <p:nvGrpSpPr>
          <p:cNvPr id="72" name="Gruppieren 71"/>
          <p:cNvGrpSpPr/>
          <p:nvPr/>
        </p:nvGrpSpPr>
        <p:grpSpPr>
          <a:xfrm>
            <a:off x="491568" y="97312"/>
            <a:ext cx="2360802" cy="2210459"/>
            <a:chOff x="611491" y="2411170"/>
            <a:chExt cx="2360802" cy="2210459"/>
          </a:xfrm>
        </p:grpSpPr>
        <p:pic>
          <p:nvPicPr>
            <p:cNvPr id="53" name="Grafik 5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70"/>
            <a:stretch/>
          </p:blipFill>
          <p:spPr>
            <a:xfrm>
              <a:off x="695414" y="2411170"/>
              <a:ext cx="2276879" cy="2210459"/>
            </a:xfrm>
            <a:prstGeom prst="rect">
              <a:avLst/>
            </a:prstGeom>
          </p:spPr>
        </p:pic>
        <p:sp>
          <p:nvSpPr>
            <p:cNvPr id="62" name="Textfeld 61"/>
            <p:cNvSpPr txBox="1"/>
            <p:nvPr/>
          </p:nvSpPr>
          <p:spPr>
            <a:xfrm rot="16200000">
              <a:off x="-177191" y="3468090"/>
              <a:ext cx="1771519" cy="19415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753"/>
                </a:lnSpc>
              </a:pPr>
              <a:r>
                <a:rPr lang="de-DE" sz="900" b="1" dirty="0" smtClean="0">
                  <a:latin typeface="Helvetica" pitchFamily="2" charset="0"/>
                </a:rPr>
                <a:t>ADNI-EF</a:t>
              </a:r>
              <a:endParaRPr lang="en-US" sz="900" dirty="0">
                <a:latin typeface="Helvetica" pitchFamily="2" charset="0"/>
              </a:endParaRPr>
            </a:p>
          </p:txBody>
        </p:sp>
        <p:sp>
          <p:nvSpPr>
            <p:cNvPr id="69" name="Textfeld 68"/>
            <p:cNvSpPr txBox="1"/>
            <p:nvPr/>
          </p:nvSpPr>
          <p:spPr>
            <a:xfrm>
              <a:off x="1567543" y="2820030"/>
              <a:ext cx="129919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latin typeface="Helvetica" pitchFamily="2" charset="0"/>
                </a:rPr>
                <a:t>r = -.225, p &lt; .001</a:t>
              </a:r>
              <a:endParaRPr lang="en-US" sz="900" dirty="0">
                <a:latin typeface="Helvetica" pitchFamily="2" charset="0"/>
              </a:endParaRPr>
            </a:p>
          </p:txBody>
        </p:sp>
      </p:grpSp>
      <p:sp>
        <p:nvSpPr>
          <p:cNvPr id="78" name="Textfeld 77"/>
          <p:cNvSpPr txBox="1"/>
          <p:nvPr/>
        </p:nvSpPr>
        <p:spPr>
          <a:xfrm>
            <a:off x="-158542" y="9024068"/>
            <a:ext cx="828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Helvetica" pitchFamily="2" charset="0"/>
              </a:rPr>
              <a:t>b)</a:t>
            </a:r>
          </a:p>
        </p:txBody>
      </p:sp>
      <p:sp>
        <p:nvSpPr>
          <p:cNvPr id="79" name="Textfeld 78"/>
          <p:cNvSpPr txBox="1"/>
          <p:nvPr/>
        </p:nvSpPr>
        <p:spPr>
          <a:xfrm>
            <a:off x="-145643" y="4263627"/>
            <a:ext cx="828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Helvetica" pitchFamily="2" charset="0"/>
              </a:rPr>
              <a:t>a)</a:t>
            </a:r>
          </a:p>
        </p:txBody>
      </p:sp>
      <p:cxnSp>
        <p:nvCxnSpPr>
          <p:cNvPr id="81" name="Gerader Verbinder 80"/>
          <p:cNvCxnSpPr/>
          <p:nvPr/>
        </p:nvCxnSpPr>
        <p:spPr>
          <a:xfrm>
            <a:off x="0" y="4667991"/>
            <a:ext cx="61198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2771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6"/>
          <a:stretch/>
        </p:blipFill>
        <p:spPr>
          <a:xfrm>
            <a:off x="3258631" y="5893639"/>
            <a:ext cx="2753894" cy="2283538"/>
          </a:xfrm>
          <a:prstGeom prst="rect">
            <a:avLst/>
          </a:prstGeom>
        </p:spPr>
      </p:pic>
      <p:pic>
        <p:nvPicPr>
          <p:cNvPr id="76" name="Grafik 7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2"/>
          <a:stretch/>
        </p:blipFill>
        <p:spPr>
          <a:xfrm>
            <a:off x="127592" y="6024786"/>
            <a:ext cx="2913474" cy="215239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66" y="199846"/>
            <a:ext cx="5897538" cy="2442324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467529" y="2480063"/>
            <a:ext cx="2498072" cy="19877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ts val="753"/>
              </a:lnSpc>
            </a:pPr>
            <a:r>
              <a:rPr lang="en-US" sz="1000" b="1" dirty="0" smtClean="0">
                <a:latin typeface="Helvetica" pitchFamily="2" charset="0"/>
              </a:rPr>
              <a:t>FDG-PET BAG </a:t>
            </a:r>
            <a:r>
              <a:rPr lang="en-US" sz="1000" dirty="0">
                <a:latin typeface="Helvetica" pitchFamily="2" charset="0"/>
              </a:rPr>
              <a:t>[years]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3423026" y="2483936"/>
            <a:ext cx="2498072" cy="19877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ts val="753"/>
              </a:lnSpc>
            </a:pPr>
            <a:r>
              <a:rPr lang="en-US" sz="1000" b="1" dirty="0" smtClean="0">
                <a:latin typeface="Helvetica" pitchFamily="2" charset="0"/>
              </a:rPr>
              <a:t>MRI BAG </a:t>
            </a:r>
            <a:r>
              <a:rPr lang="en-US" sz="1000" dirty="0">
                <a:latin typeface="Helvetica" pitchFamily="2" charset="0"/>
              </a:rPr>
              <a:t>[years]</a:t>
            </a:r>
          </a:p>
        </p:txBody>
      </p:sp>
      <p:sp>
        <p:nvSpPr>
          <p:cNvPr id="6" name="Rechteck 5"/>
          <p:cNvSpPr/>
          <p:nvPr/>
        </p:nvSpPr>
        <p:spPr>
          <a:xfrm>
            <a:off x="2491911" y="344105"/>
            <a:ext cx="283538" cy="84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5487121" y="344779"/>
            <a:ext cx="283538" cy="84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/>
          <p:cNvSpPr/>
          <p:nvPr/>
        </p:nvSpPr>
        <p:spPr>
          <a:xfrm>
            <a:off x="5545784" y="453670"/>
            <a:ext cx="327536" cy="207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feld 13"/>
          <p:cNvSpPr txBox="1"/>
          <p:nvPr/>
        </p:nvSpPr>
        <p:spPr>
          <a:xfrm rot="16200000">
            <a:off x="-907515" y="1219590"/>
            <a:ext cx="2121135" cy="19877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ts val="753"/>
              </a:lnSpc>
            </a:pPr>
            <a:r>
              <a:rPr lang="en-US" sz="1000" b="1" dirty="0" smtClean="0">
                <a:latin typeface="Helvetica" pitchFamily="2" charset="0"/>
              </a:rPr>
              <a:t>Density</a:t>
            </a:r>
            <a:endParaRPr lang="en-US" sz="1000" b="1" dirty="0">
              <a:latin typeface="Helvetica" pitchFamily="2" charset="0"/>
            </a:endParaRPr>
          </a:p>
        </p:txBody>
      </p:sp>
      <p:sp>
        <p:nvSpPr>
          <p:cNvPr id="19" name="Abgerundetes Rechteck 18"/>
          <p:cNvSpPr/>
          <p:nvPr/>
        </p:nvSpPr>
        <p:spPr>
          <a:xfrm>
            <a:off x="2173235" y="302276"/>
            <a:ext cx="750312" cy="495641"/>
          </a:xfrm>
          <a:prstGeom prst="roundRect">
            <a:avLst>
              <a:gd name="adj" fmla="val 3327"/>
            </a:avLst>
          </a:prstGeom>
          <a:solidFill>
            <a:schemeClr val="bg1"/>
          </a:solidFill>
          <a:ln>
            <a:solidFill>
              <a:srgbClr val="DDD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62" t="9326" r="59029" b="81174"/>
          <a:stretch/>
        </p:blipFill>
        <p:spPr>
          <a:xfrm>
            <a:off x="2198423" y="453670"/>
            <a:ext cx="229990" cy="300756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2143784" y="290086"/>
            <a:ext cx="9644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>
                <a:latin typeface="Helvetica" pitchFamily="2" charset="0"/>
              </a:rPr>
              <a:t>Category</a:t>
            </a:r>
          </a:p>
          <a:p>
            <a:r>
              <a:rPr lang="en-US" sz="900" dirty="0">
                <a:latin typeface="Helvetica" pitchFamily="2" charset="0"/>
              </a:rPr>
              <a:t> </a:t>
            </a:r>
            <a:r>
              <a:rPr lang="en-US" sz="900" dirty="0" smtClean="0">
                <a:latin typeface="Helvetica" pitchFamily="2" charset="0"/>
              </a:rPr>
              <a:t>      Stable</a:t>
            </a:r>
          </a:p>
          <a:p>
            <a:r>
              <a:rPr lang="en-US" sz="900" dirty="0">
                <a:latin typeface="Helvetica" pitchFamily="2" charset="0"/>
              </a:rPr>
              <a:t> </a:t>
            </a:r>
            <a:r>
              <a:rPr lang="en-US" sz="900" dirty="0" smtClean="0">
                <a:latin typeface="Helvetica" pitchFamily="2" charset="0"/>
              </a:rPr>
              <a:t>      Decline</a:t>
            </a:r>
            <a:endParaRPr lang="en-US" sz="900" dirty="0">
              <a:latin typeface="Helvetica" pitchFamily="2" charset="0"/>
            </a:endParaRPr>
          </a:p>
        </p:txBody>
      </p:sp>
      <p:sp>
        <p:nvSpPr>
          <p:cNvPr id="21" name="Abgerundetes Rechteck 20"/>
          <p:cNvSpPr/>
          <p:nvPr/>
        </p:nvSpPr>
        <p:spPr>
          <a:xfrm>
            <a:off x="5161261" y="302276"/>
            <a:ext cx="750312" cy="495641"/>
          </a:xfrm>
          <a:prstGeom prst="roundRect">
            <a:avLst>
              <a:gd name="adj" fmla="val 3327"/>
            </a:avLst>
          </a:prstGeom>
          <a:solidFill>
            <a:schemeClr val="bg1"/>
          </a:solidFill>
          <a:ln>
            <a:solidFill>
              <a:srgbClr val="DDD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20" t="10072" r="8156" b="80987"/>
          <a:stretch/>
        </p:blipFill>
        <p:spPr>
          <a:xfrm>
            <a:off x="5208724" y="471360"/>
            <a:ext cx="238836" cy="283066"/>
          </a:xfrm>
          <a:prstGeom prst="rect">
            <a:avLst/>
          </a:prstGeom>
        </p:spPr>
      </p:pic>
      <p:sp>
        <p:nvSpPr>
          <p:cNvPr id="20" name="Textfeld 19"/>
          <p:cNvSpPr txBox="1"/>
          <p:nvPr/>
        </p:nvSpPr>
        <p:spPr>
          <a:xfrm>
            <a:off x="5145879" y="288288"/>
            <a:ext cx="9644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>
                <a:latin typeface="Helvetica" pitchFamily="2" charset="0"/>
              </a:rPr>
              <a:t>Category</a:t>
            </a:r>
          </a:p>
          <a:p>
            <a:r>
              <a:rPr lang="en-US" sz="900" dirty="0">
                <a:latin typeface="Helvetica" pitchFamily="2" charset="0"/>
              </a:rPr>
              <a:t> </a:t>
            </a:r>
            <a:r>
              <a:rPr lang="en-US" sz="900" dirty="0" smtClean="0">
                <a:latin typeface="Helvetica" pitchFamily="2" charset="0"/>
              </a:rPr>
              <a:t>      Stable</a:t>
            </a:r>
          </a:p>
          <a:p>
            <a:r>
              <a:rPr lang="en-US" sz="900" dirty="0">
                <a:latin typeface="Helvetica" pitchFamily="2" charset="0"/>
              </a:rPr>
              <a:t> </a:t>
            </a:r>
            <a:r>
              <a:rPr lang="en-US" sz="900" dirty="0" smtClean="0">
                <a:latin typeface="Helvetica" pitchFamily="2" charset="0"/>
              </a:rPr>
              <a:t>      Decline</a:t>
            </a:r>
            <a:endParaRPr lang="en-US" sz="900" dirty="0">
              <a:latin typeface="Helvetica" pitchFamily="2" charset="0"/>
            </a:endParaRPr>
          </a:p>
        </p:txBody>
      </p:sp>
      <p:pic>
        <p:nvPicPr>
          <p:cNvPr id="23" name="Grafik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91" y="3028076"/>
            <a:ext cx="5903613" cy="2578958"/>
          </a:xfrm>
          <a:prstGeom prst="rect">
            <a:avLst/>
          </a:prstGeom>
        </p:spPr>
      </p:pic>
      <p:sp>
        <p:nvSpPr>
          <p:cNvPr id="24" name="Textfeld 23"/>
          <p:cNvSpPr txBox="1"/>
          <p:nvPr/>
        </p:nvSpPr>
        <p:spPr>
          <a:xfrm>
            <a:off x="1485900" y="3235461"/>
            <a:ext cx="6235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latin typeface="Helvetica" pitchFamily="2" charset="0"/>
              </a:rPr>
              <a:t>p = .002</a:t>
            </a:r>
            <a:endParaRPr lang="en-US" sz="900" dirty="0">
              <a:latin typeface="Helvetica" pitchFamily="2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454682" y="5437439"/>
            <a:ext cx="2505412" cy="19877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ts val="753"/>
              </a:lnSpc>
            </a:pPr>
            <a:r>
              <a:rPr lang="en-US" sz="1000" b="1" dirty="0" smtClean="0">
                <a:latin typeface="Helvetica" pitchFamily="2" charset="0"/>
              </a:rPr>
              <a:t>FDG-PET BAG </a:t>
            </a:r>
            <a:r>
              <a:rPr lang="en-US" sz="1000" dirty="0">
                <a:latin typeface="Helvetica" pitchFamily="2" charset="0"/>
              </a:rPr>
              <a:t>[years]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3458776" y="5435013"/>
            <a:ext cx="2505412" cy="19877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ts val="753"/>
              </a:lnSpc>
            </a:pPr>
            <a:r>
              <a:rPr lang="en-US" sz="1000" b="1" dirty="0" smtClean="0">
                <a:latin typeface="Helvetica" pitchFamily="2" charset="0"/>
              </a:rPr>
              <a:t>MRI BAG </a:t>
            </a:r>
            <a:r>
              <a:rPr lang="en-US" sz="1000" dirty="0">
                <a:latin typeface="Helvetica" pitchFamily="2" charset="0"/>
              </a:rPr>
              <a:t>[years]</a:t>
            </a:r>
          </a:p>
        </p:txBody>
      </p:sp>
      <p:sp>
        <p:nvSpPr>
          <p:cNvPr id="27" name="Rechteck 26"/>
          <p:cNvSpPr/>
          <p:nvPr/>
        </p:nvSpPr>
        <p:spPr>
          <a:xfrm>
            <a:off x="2474916" y="3185635"/>
            <a:ext cx="284372" cy="89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hteck 28"/>
          <p:cNvSpPr/>
          <p:nvPr/>
        </p:nvSpPr>
        <p:spPr>
          <a:xfrm>
            <a:off x="5498575" y="3205398"/>
            <a:ext cx="284372" cy="89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Gerader Verbinder 34"/>
          <p:cNvCxnSpPr/>
          <p:nvPr/>
        </p:nvCxnSpPr>
        <p:spPr>
          <a:xfrm>
            <a:off x="1710350" y="3452347"/>
            <a:ext cx="8580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feld 35"/>
          <p:cNvSpPr txBox="1"/>
          <p:nvPr/>
        </p:nvSpPr>
        <p:spPr>
          <a:xfrm>
            <a:off x="4622048" y="3226069"/>
            <a:ext cx="6338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latin typeface="Helvetica" pitchFamily="2" charset="0"/>
              </a:rPr>
              <a:t>p &lt; .001</a:t>
            </a:r>
            <a:endParaRPr lang="en-US" sz="900" dirty="0">
              <a:latin typeface="Helvetica" pitchFamily="2" charset="0"/>
            </a:endParaRPr>
          </a:p>
        </p:txBody>
      </p:sp>
      <p:cxnSp>
        <p:nvCxnSpPr>
          <p:cNvPr id="37" name="Gerader Verbinder 36"/>
          <p:cNvCxnSpPr/>
          <p:nvPr/>
        </p:nvCxnSpPr>
        <p:spPr>
          <a:xfrm>
            <a:off x="4821678" y="3452347"/>
            <a:ext cx="24957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feld 37"/>
          <p:cNvSpPr txBox="1"/>
          <p:nvPr/>
        </p:nvSpPr>
        <p:spPr>
          <a:xfrm rot="16200000">
            <a:off x="-973446" y="4117621"/>
            <a:ext cx="2244070" cy="19877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ts val="753"/>
              </a:lnSpc>
            </a:pPr>
            <a:r>
              <a:rPr lang="en-US" sz="1000" b="1" dirty="0" smtClean="0">
                <a:latin typeface="Helvetica" pitchFamily="2" charset="0"/>
              </a:rPr>
              <a:t>Density</a:t>
            </a:r>
            <a:endParaRPr lang="en-US" sz="1000" b="1" dirty="0">
              <a:latin typeface="Helvetica" pitchFamily="2" charset="0"/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5494825" y="3186171"/>
            <a:ext cx="283538" cy="84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hteck 41"/>
          <p:cNvSpPr/>
          <p:nvPr/>
        </p:nvSpPr>
        <p:spPr>
          <a:xfrm>
            <a:off x="5553488" y="3295062"/>
            <a:ext cx="327536" cy="207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bgerundetes Rechteck 42"/>
          <p:cNvSpPr/>
          <p:nvPr/>
        </p:nvSpPr>
        <p:spPr>
          <a:xfrm>
            <a:off x="5156933" y="3143668"/>
            <a:ext cx="750312" cy="495641"/>
          </a:xfrm>
          <a:prstGeom prst="roundRect">
            <a:avLst>
              <a:gd name="adj" fmla="val 3327"/>
            </a:avLst>
          </a:prstGeom>
          <a:solidFill>
            <a:schemeClr val="bg1"/>
          </a:solidFill>
          <a:ln>
            <a:solidFill>
              <a:srgbClr val="DDD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fik 4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20" t="10072" r="8156" b="80987"/>
          <a:stretch/>
        </p:blipFill>
        <p:spPr>
          <a:xfrm>
            <a:off x="5216428" y="3312752"/>
            <a:ext cx="238836" cy="283066"/>
          </a:xfrm>
          <a:prstGeom prst="rect">
            <a:avLst/>
          </a:prstGeom>
        </p:spPr>
      </p:pic>
      <p:sp>
        <p:nvSpPr>
          <p:cNvPr id="45" name="Textfeld 44"/>
          <p:cNvSpPr txBox="1"/>
          <p:nvPr/>
        </p:nvSpPr>
        <p:spPr>
          <a:xfrm>
            <a:off x="5141551" y="3129680"/>
            <a:ext cx="9644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>
                <a:latin typeface="Helvetica" pitchFamily="2" charset="0"/>
              </a:rPr>
              <a:t>Category</a:t>
            </a:r>
          </a:p>
          <a:p>
            <a:r>
              <a:rPr lang="en-US" sz="900" dirty="0">
                <a:latin typeface="Helvetica" pitchFamily="2" charset="0"/>
              </a:rPr>
              <a:t> </a:t>
            </a:r>
            <a:r>
              <a:rPr lang="en-US" sz="900" dirty="0" smtClean="0">
                <a:latin typeface="Helvetica" pitchFamily="2" charset="0"/>
              </a:rPr>
              <a:t>      Stable</a:t>
            </a:r>
          </a:p>
          <a:p>
            <a:r>
              <a:rPr lang="en-US" sz="900" dirty="0">
                <a:latin typeface="Helvetica" pitchFamily="2" charset="0"/>
              </a:rPr>
              <a:t> </a:t>
            </a:r>
            <a:r>
              <a:rPr lang="en-US" sz="900" dirty="0" smtClean="0">
                <a:latin typeface="Helvetica" pitchFamily="2" charset="0"/>
              </a:rPr>
              <a:t>      Decline</a:t>
            </a:r>
            <a:endParaRPr lang="en-US" sz="900" dirty="0">
              <a:latin typeface="Helvetica" pitchFamily="2" charset="0"/>
            </a:endParaRPr>
          </a:p>
        </p:txBody>
      </p:sp>
      <p:sp>
        <p:nvSpPr>
          <p:cNvPr id="50" name="Rechteck 49"/>
          <p:cNvSpPr/>
          <p:nvPr/>
        </p:nvSpPr>
        <p:spPr>
          <a:xfrm>
            <a:off x="2492160" y="3183699"/>
            <a:ext cx="283538" cy="84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bgerundetes Rechteck 50"/>
          <p:cNvSpPr/>
          <p:nvPr/>
        </p:nvSpPr>
        <p:spPr>
          <a:xfrm>
            <a:off x="2173484" y="3141870"/>
            <a:ext cx="750312" cy="495641"/>
          </a:xfrm>
          <a:prstGeom prst="roundRect">
            <a:avLst>
              <a:gd name="adj" fmla="val 3327"/>
            </a:avLst>
          </a:prstGeom>
          <a:solidFill>
            <a:schemeClr val="bg1"/>
          </a:solidFill>
          <a:ln>
            <a:solidFill>
              <a:srgbClr val="DDD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fik 5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62" t="9326" r="59029" b="81174"/>
          <a:stretch/>
        </p:blipFill>
        <p:spPr>
          <a:xfrm>
            <a:off x="2198672" y="3293264"/>
            <a:ext cx="229990" cy="300756"/>
          </a:xfrm>
          <a:prstGeom prst="rect">
            <a:avLst/>
          </a:prstGeom>
        </p:spPr>
      </p:pic>
      <p:sp>
        <p:nvSpPr>
          <p:cNvPr id="53" name="Textfeld 52"/>
          <p:cNvSpPr txBox="1"/>
          <p:nvPr/>
        </p:nvSpPr>
        <p:spPr>
          <a:xfrm>
            <a:off x="2144033" y="3129680"/>
            <a:ext cx="9644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>
                <a:latin typeface="Helvetica" pitchFamily="2" charset="0"/>
              </a:rPr>
              <a:t>Category</a:t>
            </a:r>
          </a:p>
          <a:p>
            <a:r>
              <a:rPr lang="en-US" sz="900" dirty="0">
                <a:latin typeface="Helvetica" pitchFamily="2" charset="0"/>
              </a:rPr>
              <a:t> </a:t>
            </a:r>
            <a:r>
              <a:rPr lang="en-US" sz="900" dirty="0" smtClean="0">
                <a:latin typeface="Helvetica" pitchFamily="2" charset="0"/>
              </a:rPr>
              <a:t>      Stable</a:t>
            </a:r>
          </a:p>
          <a:p>
            <a:r>
              <a:rPr lang="en-US" sz="900" dirty="0">
                <a:latin typeface="Helvetica" pitchFamily="2" charset="0"/>
              </a:rPr>
              <a:t> </a:t>
            </a:r>
            <a:r>
              <a:rPr lang="en-US" sz="900" dirty="0" smtClean="0">
                <a:latin typeface="Helvetica" pitchFamily="2" charset="0"/>
              </a:rPr>
              <a:t>      Decline</a:t>
            </a:r>
            <a:endParaRPr lang="en-US" sz="900" dirty="0">
              <a:latin typeface="Helvetica" pitchFamily="2" charset="0"/>
            </a:endParaRPr>
          </a:p>
        </p:txBody>
      </p:sp>
      <p:cxnSp>
        <p:nvCxnSpPr>
          <p:cNvPr id="55" name="Gerader Verbinder 54"/>
          <p:cNvCxnSpPr/>
          <p:nvPr/>
        </p:nvCxnSpPr>
        <p:spPr>
          <a:xfrm>
            <a:off x="1731987" y="429142"/>
            <a:ext cx="8580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r Verbinder 55"/>
          <p:cNvCxnSpPr/>
          <p:nvPr/>
        </p:nvCxnSpPr>
        <p:spPr>
          <a:xfrm>
            <a:off x="4696698" y="429142"/>
            <a:ext cx="8580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feld 58"/>
          <p:cNvSpPr txBox="1"/>
          <p:nvPr/>
        </p:nvSpPr>
        <p:spPr>
          <a:xfrm>
            <a:off x="1603909" y="235212"/>
            <a:ext cx="6235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latin typeface="Helvetica" pitchFamily="2" charset="0"/>
              </a:rPr>
              <a:t>n.s</a:t>
            </a:r>
            <a:r>
              <a:rPr lang="en-US" sz="900" dirty="0" smtClean="0">
                <a:latin typeface="Helvetica" pitchFamily="2" charset="0"/>
              </a:rPr>
              <a:t>.</a:t>
            </a:r>
            <a:endParaRPr lang="en-US" sz="900" dirty="0">
              <a:latin typeface="Helvetica" pitchFamily="2" charset="0"/>
            </a:endParaRPr>
          </a:p>
        </p:txBody>
      </p:sp>
      <p:sp>
        <p:nvSpPr>
          <p:cNvPr id="60" name="Textfeld 59"/>
          <p:cNvSpPr txBox="1"/>
          <p:nvPr/>
        </p:nvSpPr>
        <p:spPr>
          <a:xfrm>
            <a:off x="4569267" y="238740"/>
            <a:ext cx="6235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>
                <a:latin typeface="Helvetica" pitchFamily="2" charset="0"/>
              </a:rPr>
              <a:t>n.s</a:t>
            </a:r>
            <a:r>
              <a:rPr lang="en-US" sz="900" dirty="0" smtClean="0">
                <a:latin typeface="Helvetica" pitchFamily="2" charset="0"/>
              </a:rPr>
              <a:t>.</a:t>
            </a:r>
            <a:endParaRPr lang="en-US" sz="900" dirty="0">
              <a:latin typeface="Helvetica" pitchFamily="2" charset="0"/>
            </a:endParaRPr>
          </a:p>
        </p:txBody>
      </p:sp>
      <p:sp>
        <p:nvSpPr>
          <p:cNvPr id="64" name="Textfeld 63"/>
          <p:cNvSpPr txBox="1"/>
          <p:nvPr/>
        </p:nvSpPr>
        <p:spPr>
          <a:xfrm>
            <a:off x="3329919" y="8050733"/>
            <a:ext cx="2767009" cy="19877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ts val="753"/>
              </a:lnSpc>
            </a:pPr>
            <a:r>
              <a:rPr lang="en-US" sz="1000" b="1" dirty="0" smtClean="0">
                <a:latin typeface="Helvetica" pitchFamily="2" charset="0"/>
              </a:rPr>
              <a:t>1-Specificity</a:t>
            </a:r>
            <a:endParaRPr lang="en-US" sz="1000" dirty="0">
              <a:latin typeface="Helvetica" pitchFamily="2" charset="0"/>
            </a:endParaRPr>
          </a:p>
        </p:txBody>
      </p:sp>
      <p:sp>
        <p:nvSpPr>
          <p:cNvPr id="65" name="Textfeld 64"/>
          <p:cNvSpPr txBox="1"/>
          <p:nvPr/>
        </p:nvSpPr>
        <p:spPr>
          <a:xfrm rot="16200000">
            <a:off x="-868436" y="7036208"/>
            <a:ext cx="2177480" cy="19877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ts val="753"/>
              </a:lnSpc>
            </a:pPr>
            <a:r>
              <a:rPr lang="en-US" sz="1000" b="1" dirty="0" smtClean="0">
                <a:latin typeface="Helvetica" pitchFamily="2" charset="0"/>
              </a:rPr>
              <a:t>Sensitivity</a:t>
            </a:r>
            <a:endParaRPr lang="en-US" sz="1000" dirty="0">
              <a:latin typeface="Helvetica" pitchFamily="2" charset="0"/>
            </a:endParaRPr>
          </a:p>
        </p:txBody>
      </p:sp>
      <p:sp>
        <p:nvSpPr>
          <p:cNvPr id="84" name="Textfeld 83"/>
          <p:cNvSpPr txBox="1"/>
          <p:nvPr/>
        </p:nvSpPr>
        <p:spPr>
          <a:xfrm>
            <a:off x="362625" y="8023611"/>
            <a:ext cx="2767009" cy="19877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ts val="753"/>
              </a:lnSpc>
            </a:pPr>
            <a:r>
              <a:rPr lang="en-US" sz="1000" b="1" dirty="0" smtClean="0">
                <a:latin typeface="Helvetica" pitchFamily="2" charset="0"/>
              </a:rPr>
              <a:t>1-Specificity</a:t>
            </a:r>
            <a:endParaRPr lang="en-US" sz="1000" dirty="0">
              <a:latin typeface="Helvetica" pitchFamily="2" charset="0"/>
            </a:endParaRPr>
          </a:p>
        </p:txBody>
      </p:sp>
      <p:grpSp>
        <p:nvGrpSpPr>
          <p:cNvPr id="85" name="Gruppieren 84"/>
          <p:cNvGrpSpPr/>
          <p:nvPr/>
        </p:nvGrpSpPr>
        <p:grpSpPr>
          <a:xfrm>
            <a:off x="2609355" y="8352616"/>
            <a:ext cx="1627342" cy="1323439"/>
            <a:chOff x="2273748" y="8262924"/>
            <a:chExt cx="1627342" cy="1323439"/>
          </a:xfrm>
        </p:grpSpPr>
        <p:sp>
          <p:nvSpPr>
            <p:cNvPr id="67" name="Textfeld 66"/>
            <p:cNvSpPr txBox="1"/>
            <p:nvPr/>
          </p:nvSpPr>
          <p:spPr>
            <a:xfrm>
              <a:off x="2483959" y="8262924"/>
              <a:ext cx="141713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latin typeface="Helvetica" pitchFamily="2" charset="0"/>
                </a:rPr>
                <a:t>FDG-PET BAG</a:t>
              </a:r>
            </a:p>
            <a:p>
              <a:r>
                <a:rPr lang="en-US" sz="1000" dirty="0" smtClean="0">
                  <a:latin typeface="Helvetica" pitchFamily="2" charset="0"/>
                </a:rPr>
                <a:t>MRI BAG</a:t>
              </a:r>
            </a:p>
            <a:p>
              <a:r>
                <a:rPr lang="en-US" sz="1000" dirty="0" smtClean="0">
                  <a:latin typeface="Helvetica" pitchFamily="2" charset="0"/>
                </a:rPr>
                <a:t>Hippocampus GMV</a:t>
              </a:r>
            </a:p>
            <a:p>
              <a:r>
                <a:rPr lang="en-US" sz="1000" dirty="0" smtClean="0">
                  <a:latin typeface="Helvetica" pitchFamily="2" charset="0"/>
                </a:rPr>
                <a:t>AV45-PET </a:t>
              </a:r>
            </a:p>
            <a:p>
              <a:r>
                <a:rPr lang="en-US" sz="1000" dirty="0" smtClean="0">
                  <a:latin typeface="Helvetica" pitchFamily="2" charset="0"/>
                </a:rPr>
                <a:t>Precuneus SUVR</a:t>
              </a:r>
            </a:p>
            <a:p>
              <a:r>
                <a:rPr lang="en-US" sz="1000" dirty="0" smtClean="0">
                  <a:latin typeface="Helvetica" pitchFamily="2" charset="0"/>
                </a:rPr>
                <a:t>p-tau</a:t>
              </a:r>
              <a:r>
                <a:rPr lang="en-US" sz="1000" baseline="-25000" dirty="0" smtClean="0">
                  <a:latin typeface="Helvetica" pitchFamily="2" charset="0"/>
                </a:rPr>
                <a:t>181</a:t>
              </a:r>
              <a:r>
                <a:rPr lang="en-US" sz="1000" dirty="0" smtClean="0">
                  <a:latin typeface="Helvetica" pitchFamily="2" charset="0"/>
                </a:rPr>
                <a:t>/A</a:t>
              </a:r>
              <a:r>
                <a:rPr lang="el-GR" sz="1000" dirty="0" smtClean="0">
                  <a:latin typeface="Helvetica" pitchFamily="2" charset="0"/>
                </a:rPr>
                <a:t>β</a:t>
              </a:r>
              <a:r>
                <a:rPr lang="de-DE" sz="1000" baseline="-25000" dirty="0" smtClean="0">
                  <a:latin typeface="Helvetica" pitchFamily="2" charset="0"/>
                </a:rPr>
                <a:t>1-42</a:t>
              </a:r>
              <a:endParaRPr lang="en-US" sz="1000" dirty="0" smtClean="0">
                <a:latin typeface="Helvetica" pitchFamily="2" charset="0"/>
              </a:endParaRPr>
            </a:p>
            <a:p>
              <a:r>
                <a:rPr lang="en-US" sz="1000" dirty="0" smtClean="0">
                  <a:latin typeface="Helvetica" pitchFamily="2" charset="0"/>
                </a:rPr>
                <a:t>ADNI-MEM</a:t>
              </a:r>
            </a:p>
            <a:p>
              <a:r>
                <a:rPr lang="en-US" sz="1000" dirty="0" smtClean="0">
                  <a:latin typeface="Helvetica" pitchFamily="2" charset="0"/>
                </a:rPr>
                <a:t>age</a:t>
              </a:r>
              <a:endParaRPr lang="en-US" sz="1000" dirty="0">
                <a:latin typeface="Helvetica" pitchFamily="2" charset="0"/>
              </a:endParaRPr>
            </a:p>
          </p:txBody>
        </p:sp>
        <p:pic>
          <p:nvPicPr>
            <p:cNvPr id="70" name="Grafik 6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63" t="58794" r="41167" b="14526"/>
            <a:stretch/>
          </p:blipFill>
          <p:spPr>
            <a:xfrm>
              <a:off x="2273748" y="8315731"/>
              <a:ext cx="286573" cy="1174554"/>
            </a:xfrm>
            <a:prstGeom prst="rect">
              <a:avLst/>
            </a:prstGeom>
          </p:spPr>
        </p:pic>
      </p:grpSp>
      <p:sp>
        <p:nvSpPr>
          <p:cNvPr id="71" name="Rechteck 70"/>
          <p:cNvSpPr/>
          <p:nvPr/>
        </p:nvSpPr>
        <p:spPr>
          <a:xfrm>
            <a:off x="3172570" y="999156"/>
            <a:ext cx="63611" cy="548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hteck 71"/>
          <p:cNvSpPr/>
          <p:nvPr/>
        </p:nvSpPr>
        <p:spPr>
          <a:xfrm>
            <a:off x="3108193" y="3942596"/>
            <a:ext cx="135939" cy="548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hteck 73"/>
          <p:cNvSpPr/>
          <p:nvPr/>
        </p:nvSpPr>
        <p:spPr>
          <a:xfrm>
            <a:off x="4605830" y="7154504"/>
            <a:ext cx="1267490" cy="7394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hteck 74"/>
          <p:cNvSpPr/>
          <p:nvPr/>
        </p:nvSpPr>
        <p:spPr>
          <a:xfrm>
            <a:off x="3573379" y="5697961"/>
            <a:ext cx="2204984" cy="33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hteck 76"/>
          <p:cNvSpPr/>
          <p:nvPr/>
        </p:nvSpPr>
        <p:spPr>
          <a:xfrm>
            <a:off x="1528123" y="7159017"/>
            <a:ext cx="1398583" cy="7394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feld 77"/>
          <p:cNvSpPr txBox="1"/>
          <p:nvPr/>
        </p:nvSpPr>
        <p:spPr>
          <a:xfrm>
            <a:off x="476112" y="294967"/>
            <a:ext cx="83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DDDDDD"/>
                </a:solidFill>
                <a:latin typeface="Helvetica" pitchFamily="2" charset="0"/>
              </a:rPr>
              <a:t>CU</a:t>
            </a:r>
            <a:endParaRPr lang="en-US" b="1" dirty="0">
              <a:solidFill>
                <a:srgbClr val="DDDDDD"/>
              </a:solidFill>
              <a:latin typeface="Helvetica" pitchFamily="2" charset="0"/>
            </a:endParaRPr>
          </a:p>
        </p:txBody>
      </p:sp>
      <p:sp>
        <p:nvSpPr>
          <p:cNvPr id="79" name="Textfeld 78"/>
          <p:cNvSpPr txBox="1"/>
          <p:nvPr/>
        </p:nvSpPr>
        <p:spPr>
          <a:xfrm>
            <a:off x="3443055" y="288288"/>
            <a:ext cx="83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DDDDDD"/>
                </a:solidFill>
                <a:latin typeface="Helvetica" pitchFamily="2" charset="0"/>
              </a:rPr>
              <a:t>CU</a:t>
            </a:r>
            <a:endParaRPr lang="en-US" b="1" dirty="0">
              <a:solidFill>
                <a:srgbClr val="DDDDDD"/>
              </a:solidFill>
              <a:latin typeface="Helvetica" pitchFamily="2" charset="0"/>
            </a:endParaRPr>
          </a:p>
        </p:txBody>
      </p:sp>
      <p:sp>
        <p:nvSpPr>
          <p:cNvPr id="80" name="Textfeld 79"/>
          <p:cNvSpPr txBox="1"/>
          <p:nvPr/>
        </p:nvSpPr>
        <p:spPr>
          <a:xfrm>
            <a:off x="476112" y="3126116"/>
            <a:ext cx="83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DDDDDD"/>
                </a:solidFill>
                <a:latin typeface="Helvetica" pitchFamily="2" charset="0"/>
              </a:rPr>
              <a:t>MCI</a:t>
            </a:r>
            <a:endParaRPr lang="en-US" b="1" dirty="0">
              <a:solidFill>
                <a:srgbClr val="DDDDDD"/>
              </a:solidFill>
              <a:latin typeface="Helvetica" pitchFamily="2" charset="0"/>
            </a:endParaRPr>
          </a:p>
        </p:txBody>
      </p:sp>
      <p:sp>
        <p:nvSpPr>
          <p:cNvPr id="81" name="Textfeld 80"/>
          <p:cNvSpPr txBox="1"/>
          <p:nvPr/>
        </p:nvSpPr>
        <p:spPr>
          <a:xfrm>
            <a:off x="3443666" y="3126116"/>
            <a:ext cx="83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DDDDDD"/>
                </a:solidFill>
                <a:latin typeface="Helvetica" pitchFamily="2" charset="0"/>
              </a:rPr>
              <a:t>MCI</a:t>
            </a:r>
            <a:endParaRPr lang="en-US" b="1" dirty="0">
              <a:solidFill>
                <a:srgbClr val="DDDDDD"/>
              </a:solidFill>
              <a:latin typeface="Helvetica" pitchFamily="2" charset="0"/>
            </a:endParaRPr>
          </a:p>
        </p:txBody>
      </p:sp>
      <p:sp>
        <p:nvSpPr>
          <p:cNvPr id="82" name="Textfeld 81"/>
          <p:cNvSpPr txBox="1"/>
          <p:nvPr/>
        </p:nvSpPr>
        <p:spPr>
          <a:xfrm>
            <a:off x="3467414" y="6070900"/>
            <a:ext cx="83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DDDDDD"/>
                </a:solidFill>
                <a:latin typeface="Helvetica" pitchFamily="2" charset="0"/>
              </a:rPr>
              <a:t>MCI</a:t>
            </a:r>
            <a:endParaRPr lang="en-US" b="1" dirty="0">
              <a:solidFill>
                <a:srgbClr val="DDDDDD"/>
              </a:solidFill>
              <a:latin typeface="Helvetica" pitchFamily="2" charset="0"/>
            </a:endParaRPr>
          </a:p>
        </p:txBody>
      </p:sp>
      <p:sp>
        <p:nvSpPr>
          <p:cNvPr id="83" name="Textfeld 82"/>
          <p:cNvSpPr txBox="1"/>
          <p:nvPr/>
        </p:nvSpPr>
        <p:spPr>
          <a:xfrm>
            <a:off x="476112" y="6070900"/>
            <a:ext cx="83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DDDDDD"/>
                </a:solidFill>
                <a:latin typeface="Helvetica" pitchFamily="2" charset="0"/>
              </a:rPr>
              <a:t>CU</a:t>
            </a:r>
            <a:endParaRPr lang="en-US" b="1" dirty="0">
              <a:solidFill>
                <a:srgbClr val="DDDDDD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607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rafik 1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34" y="372979"/>
            <a:ext cx="5928335" cy="9236347"/>
          </a:xfrm>
          <a:prstGeom prst="rect">
            <a:avLst/>
          </a:prstGeom>
        </p:spPr>
      </p:pic>
      <p:sp>
        <p:nvSpPr>
          <p:cNvPr id="115" name="Textfeld 114"/>
          <p:cNvSpPr txBox="1"/>
          <p:nvPr/>
        </p:nvSpPr>
        <p:spPr>
          <a:xfrm>
            <a:off x="179834" y="2658979"/>
            <a:ext cx="5173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Helvetica" pitchFamily="2" charset="0"/>
              </a:rPr>
              <a:t>a)</a:t>
            </a:r>
            <a:endParaRPr lang="en-US" sz="1000" b="1" dirty="0">
              <a:latin typeface="Helvetica" pitchFamily="2" charset="0"/>
            </a:endParaRPr>
          </a:p>
        </p:txBody>
      </p:sp>
      <p:sp>
        <p:nvSpPr>
          <p:cNvPr id="116" name="Textfeld 115"/>
          <p:cNvSpPr txBox="1"/>
          <p:nvPr/>
        </p:nvSpPr>
        <p:spPr>
          <a:xfrm>
            <a:off x="179834" y="5546556"/>
            <a:ext cx="5173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b</a:t>
            </a:r>
            <a:r>
              <a:rPr lang="en-US" sz="1000" b="1" dirty="0" smtClean="0">
                <a:latin typeface="Helvetica" pitchFamily="2" charset="0"/>
              </a:rPr>
              <a:t>)</a:t>
            </a:r>
            <a:endParaRPr lang="en-US" sz="1000" b="1" dirty="0">
              <a:latin typeface="Helvetica" pitchFamily="2" charset="0"/>
            </a:endParaRPr>
          </a:p>
        </p:txBody>
      </p:sp>
      <p:sp>
        <p:nvSpPr>
          <p:cNvPr id="117" name="Textfeld 116"/>
          <p:cNvSpPr txBox="1"/>
          <p:nvPr/>
        </p:nvSpPr>
        <p:spPr>
          <a:xfrm>
            <a:off x="179834" y="8193506"/>
            <a:ext cx="5173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c</a:t>
            </a:r>
            <a:r>
              <a:rPr lang="en-US" sz="1000" b="1" dirty="0" smtClean="0">
                <a:latin typeface="Helvetica" pitchFamily="2" charset="0"/>
              </a:rPr>
              <a:t>)</a:t>
            </a:r>
            <a:endParaRPr lang="en-US" sz="1000" b="1" dirty="0">
              <a:latin typeface="Helvetica" pitchFamily="2" charset="0"/>
            </a:endParaRPr>
          </a:p>
        </p:txBody>
      </p:sp>
      <p:cxnSp>
        <p:nvCxnSpPr>
          <p:cNvPr id="119" name="Gerader Verbinder 118"/>
          <p:cNvCxnSpPr/>
          <p:nvPr/>
        </p:nvCxnSpPr>
        <p:spPr>
          <a:xfrm>
            <a:off x="0" y="3007895"/>
            <a:ext cx="62925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Gerader Verbinder 119"/>
          <p:cNvCxnSpPr/>
          <p:nvPr/>
        </p:nvCxnSpPr>
        <p:spPr>
          <a:xfrm>
            <a:off x="-172703" y="5877001"/>
            <a:ext cx="62925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065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62"/>
          <a:stretch/>
        </p:blipFill>
        <p:spPr>
          <a:xfrm>
            <a:off x="1731111" y="1732543"/>
            <a:ext cx="2650390" cy="3725731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 rot="16200000">
            <a:off x="382568" y="3857135"/>
            <a:ext cx="2745212" cy="1949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753"/>
              </a:lnSpc>
            </a:pPr>
            <a:r>
              <a:rPr lang="de-DE" sz="800" dirty="0" err="1">
                <a:latin typeface="Helvetica" pitchFamily="2" charset="0"/>
              </a:rPr>
              <a:t>Predicted</a:t>
            </a:r>
            <a:r>
              <a:rPr lang="de-DE" sz="800" dirty="0">
                <a:latin typeface="Helvetica" pitchFamily="2" charset="0"/>
              </a:rPr>
              <a:t> </a:t>
            </a:r>
            <a:r>
              <a:rPr lang="de-DE" sz="800" dirty="0" err="1">
                <a:latin typeface="Helvetica" pitchFamily="2" charset="0"/>
              </a:rPr>
              <a:t>Probability</a:t>
            </a:r>
            <a:r>
              <a:rPr lang="de-DE" sz="800" dirty="0">
                <a:latin typeface="Helvetica" pitchFamily="2" charset="0"/>
              </a:rPr>
              <a:t> </a:t>
            </a:r>
            <a:r>
              <a:rPr lang="de-DE" sz="800" dirty="0" err="1">
                <a:latin typeface="Helvetica" pitchFamily="2" charset="0"/>
              </a:rPr>
              <a:t>of</a:t>
            </a:r>
            <a:r>
              <a:rPr lang="de-DE" sz="800" dirty="0">
                <a:latin typeface="Helvetica" pitchFamily="2" charset="0"/>
              </a:rPr>
              <a:t> </a:t>
            </a:r>
            <a:r>
              <a:rPr lang="de-DE" sz="800" dirty="0" err="1">
                <a:latin typeface="Helvetica" pitchFamily="2" charset="0"/>
              </a:rPr>
              <a:t>Cognitive</a:t>
            </a:r>
            <a:r>
              <a:rPr lang="de-DE" sz="800" dirty="0">
                <a:latin typeface="Helvetica" pitchFamily="2" charset="0"/>
              </a:rPr>
              <a:t> </a:t>
            </a:r>
            <a:r>
              <a:rPr lang="de-DE" sz="800" dirty="0" err="1">
                <a:latin typeface="Helvetica" pitchFamily="2" charset="0"/>
              </a:rPr>
              <a:t>Decline</a:t>
            </a:r>
            <a:r>
              <a:rPr lang="de-DE" sz="800" dirty="0">
                <a:latin typeface="Helvetica" pitchFamily="2" charset="0"/>
              </a:rPr>
              <a:t> [%]</a:t>
            </a:r>
            <a:endParaRPr lang="en-US" sz="800" baseline="-25000" dirty="0">
              <a:latin typeface="Helvetica" pitchFamily="2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111597" y="5347574"/>
            <a:ext cx="2095629" cy="1949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753"/>
              </a:lnSpc>
            </a:pPr>
            <a:r>
              <a:rPr lang="en-US" sz="800" dirty="0" smtClean="0">
                <a:latin typeface="Helvetica" pitchFamily="2" charset="0"/>
              </a:rPr>
              <a:t>FDG-PET-BPAD </a:t>
            </a:r>
            <a:r>
              <a:rPr lang="en-US" sz="800" dirty="0">
                <a:latin typeface="Helvetica" pitchFamily="2" charset="0"/>
              </a:rPr>
              <a:t>[years]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1220220" y="5248575"/>
            <a:ext cx="721475" cy="204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53"/>
              </a:lnSpc>
            </a:pPr>
            <a:r>
              <a:rPr lang="en-US" sz="1200" b="1" dirty="0">
                <a:latin typeface="Helvetica" pitchFamily="2" charset="0"/>
              </a:rPr>
              <a:t>a)</a:t>
            </a:r>
          </a:p>
        </p:txBody>
      </p:sp>
      <p:grpSp>
        <p:nvGrpSpPr>
          <p:cNvPr id="18" name="Gruppieren 17"/>
          <p:cNvGrpSpPr/>
          <p:nvPr/>
        </p:nvGrpSpPr>
        <p:grpSpPr>
          <a:xfrm>
            <a:off x="2313922" y="5644414"/>
            <a:ext cx="1690978" cy="346869"/>
            <a:chOff x="1168400" y="5765064"/>
            <a:chExt cx="1690978" cy="346869"/>
          </a:xfrm>
        </p:grpSpPr>
        <p:grpSp>
          <p:nvGrpSpPr>
            <p:cNvPr id="9" name="Gruppieren 8"/>
            <p:cNvGrpSpPr/>
            <p:nvPr/>
          </p:nvGrpSpPr>
          <p:grpSpPr>
            <a:xfrm>
              <a:off x="1168400" y="5765064"/>
              <a:ext cx="1690978" cy="346869"/>
              <a:chOff x="3626236" y="6132721"/>
              <a:chExt cx="2979484" cy="691041"/>
            </a:xfrm>
          </p:grpSpPr>
          <p:grpSp>
            <p:nvGrpSpPr>
              <p:cNvPr id="12" name="Gruppieren 11"/>
              <p:cNvGrpSpPr/>
              <p:nvPr/>
            </p:nvGrpSpPr>
            <p:grpSpPr>
              <a:xfrm>
                <a:off x="3626236" y="6132721"/>
                <a:ext cx="2979484" cy="691041"/>
                <a:chOff x="2503277" y="6162641"/>
                <a:chExt cx="2979484" cy="691041"/>
              </a:xfrm>
            </p:grpSpPr>
            <p:sp>
              <p:nvSpPr>
                <p:cNvPr id="14" name="Textfeld 13"/>
                <p:cNvSpPr txBox="1"/>
                <p:nvPr/>
              </p:nvSpPr>
              <p:spPr>
                <a:xfrm>
                  <a:off x="4587582" y="6162641"/>
                  <a:ext cx="895179" cy="5927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753"/>
                    </a:lnSpc>
                  </a:pPr>
                  <a:r>
                    <a:rPr lang="en-US" sz="800" dirty="0" smtClean="0">
                      <a:latin typeface="Helvetica" pitchFamily="2" charset="0"/>
                    </a:rPr>
                    <a:t>stable</a:t>
                  </a:r>
                  <a:endParaRPr lang="en-US" sz="800" dirty="0">
                    <a:latin typeface="Helvetica" pitchFamily="2" charset="0"/>
                  </a:endParaRPr>
                </a:p>
                <a:p>
                  <a:pPr>
                    <a:lnSpc>
                      <a:spcPts val="753"/>
                    </a:lnSpc>
                  </a:pPr>
                  <a:r>
                    <a:rPr lang="en-US" sz="800" dirty="0" smtClean="0">
                      <a:latin typeface="Helvetica" pitchFamily="2" charset="0"/>
                    </a:rPr>
                    <a:t>decline</a:t>
                  </a:r>
                  <a:endParaRPr lang="en-US" sz="800" dirty="0">
                    <a:latin typeface="Helvetica" pitchFamily="2" charset="0"/>
                  </a:endParaRPr>
                </a:p>
              </p:txBody>
            </p:sp>
            <p:sp>
              <p:nvSpPr>
                <p:cNvPr id="15" name="Textfeld 14"/>
                <p:cNvSpPr txBox="1"/>
                <p:nvPr/>
              </p:nvSpPr>
              <p:spPr>
                <a:xfrm>
                  <a:off x="2503277" y="6260961"/>
                  <a:ext cx="1970446" cy="5927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r">
                    <a:lnSpc>
                      <a:spcPts val="803"/>
                    </a:lnSpc>
                  </a:pPr>
                  <a:r>
                    <a:rPr lang="en-US" sz="800" dirty="0" smtClean="0">
                      <a:latin typeface="Helvetica" pitchFamily="2" charset="0"/>
                    </a:rPr>
                    <a:t>Cognitive category</a:t>
                  </a:r>
                  <a:endParaRPr lang="en-US" sz="800" dirty="0">
                    <a:latin typeface="Helvetica" pitchFamily="2" charset="0"/>
                  </a:endParaRPr>
                </a:p>
              </p:txBody>
            </p:sp>
          </p:grpSp>
          <p:sp>
            <p:nvSpPr>
              <p:cNvPr id="11" name="Rechteck 10"/>
              <p:cNvSpPr/>
              <p:nvPr/>
            </p:nvSpPr>
            <p:spPr>
              <a:xfrm rot="18900000">
                <a:off x="5623858" y="6459060"/>
                <a:ext cx="82522" cy="82522"/>
              </a:xfrm>
              <a:prstGeom prst="rect">
                <a:avLst/>
              </a:prstGeom>
              <a:solidFill>
                <a:srgbClr val="CCD3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</p:grpSp>
        <p:pic>
          <p:nvPicPr>
            <p:cNvPr id="16" name="Grafik 1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81" t="82007" r="86981" b="15096"/>
            <a:stretch/>
          </p:blipFill>
          <p:spPr>
            <a:xfrm>
              <a:off x="2276002" y="5806796"/>
              <a:ext cx="120651" cy="107950"/>
            </a:xfrm>
            <a:prstGeom prst="rect">
              <a:avLst/>
            </a:prstGeom>
          </p:spPr>
        </p:pic>
      </p:grpSp>
      <p:sp>
        <p:nvSpPr>
          <p:cNvPr id="17" name="Pfeil nach unten 16"/>
          <p:cNvSpPr/>
          <p:nvPr/>
        </p:nvSpPr>
        <p:spPr>
          <a:xfrm>
            <a:off x="3068344" y="1633258"/>
            <a:ext cx="156734" cy="2503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140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063"/>
          <a:stretch/>
        </p:blipFill>
        <p:spPr>
          <a:xfrm>
            <a:off x="1729588" y="1688628"/>
            <a:ext cx="2716660" cy="3776457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 rot="16200000">
            <a:off x="382568" y="3857135"/>
            <a:ext cx="2745212" cy="1949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753"/>
              </a:lnSpc>
            </a:pPr>
            <a:r>
              <a:rPr lang="de-DE" sz="800" dirty="0" err="1">
                <a:latin typeface="Helvetica" pitchFamily="2" charset="0"/>
              </a:rPr>
              <a:t>Predicted</a:t>
            </a:r>
            <a:r>
              <a:rPr lang="de-DE" sz="800" dirty="0">
                <a:latin typeface="Helvetica" pitchFamily="2" charset="0"/>
              </a:rPr>
              <a:t> </a:t>
            </a:r>
            <a:r>
              <a:rPr lang="de-DE" sz="800" dirty="0" err="1">
                <a:latin typeface="Helvetica" pitchFamily="2" charset="0"/>
              </a:rPr>
              <a:t>Probability</a:t>
            </a:r>
            <a:r>
              <a:rPr lang="de-DE" sz="800" dirty="0">
                <a:latin typeface="Helvetica" pitchFamily="2" charset="0"/>
              </a:rPr>
              <a:t> </a:t>
            </a:r>
            <a:r>
              <a:rPr lang="de-DE" sz="800" dirty="0" err="1">
                <a:latin typeface="Helvetica" pitchFamily="2" charset="0"/>
              </a:rPr>
              <a:t>of</a:t>
            </a:r>
            <a:r>
              <a:rPr lang="de-DE" sz="800" dirty="0">
                <a:latin typeface="Helvetica" pitchFamily="2" charset="0"/>
              </a:rPr>
              <a:t> </a:t>
            </a:r>
            <a:r>
              <a:rPr lang="de-DE" sz="800" dirty="0" smtClean="0">
                <a:latin typeface="Helvetica" pitchFamily="2" charset="0"/>
              </a:rPr>
              <a:t>Change in Diagnosis </a:t>
            </a:r>
            <a:r>
              <a:rPr lang="de-DE" sz="800" dirty="0">
                <a:latin typeface="Helvetica" pitchFamily="2" charset="0"/>
              </a:rPr>
              <a:t>[%]</a:t>
            </a:r>
            <a:endParaRPr lang="en-US" sz="800" baseline="-25000" dirty="0">
              <a:latin typeface="Helvetica" pitchFamily="2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111597" y="5347574"/>
            <a:ext cx="2095629" cy="1949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753"/>
              </a:lnSpc>
            </a:pPr>
            <a:r>
              <a:rPr lang="en-US" sz="800" dirty="0" smtClean="0">
                <a:latin typeface="Helvetica" pitchFamily="2" charset="0"/>
              </a:rPr>
              <a:t>FDG-PET BAG </a:t>
            </a:r>
            <a:r>
              <a:rPr lang="en-US" sz="800" dirty="0">
                <a:latin typeface="Helvetica" pitchFamily="2" charset="0"/>
              </a:rPr>
              <a:t>[years]</a:t>
            </a:r>
          </a:p>
        </p:txBody>
      </p:sp>
      <p:grpSp>
        <p:nvGrpSpPr>
          <p:cNvPr id="18" name="Gruppieren 17"/>
          <p:cNvGrpSpPr/>
          <p:nvPr/>
        </p:nvGrpSpPr>
        <p:grpSpPr>
          <a:xfrm>
            <a:off x="2313922" y="5644413"/>
            <a:ext cx="1690978" cy="297517"/>
            <a:chOff x="1168400" y="5765063"/>
            <a:chExt cx="1690978" cy="297517"/>
          </a:xfrm>
        </p:grpSpPr>
        <p:grpSp>
          <p:nvGrpSpPr>
            <p:cNvPr id="9" name="Gruppieren 8"/>
            <p:cNvGrpSpPr/>
            <p:nvPr/>
          </p:nvGrpSpPr>
          <p:grpSpPr>
            <a:xfrm>
              <a:off x="1168400" y="5765063"/>
              <a:ext cx="1690978" cy="297517"/>
              <a:chOff x="3626236" y="6132721"/>
              <a:chExt cx="2979484" cy="592721"/>
            </a:xfrm>
          </p:grpSpPr>
          <p:grpSp>
            <p:nvGrpSpPr>
              <p:cNvPr id="12" name="Gruppieren 11"/>
              <p:cNvGrpSpPr/>
              <p:nvPr/>
            </p:nvGrpSpPr>
            <p:grpSpPr>
              <a:xfrm>
                <a:off x="3626236" y="6132721"/>
                <a:ext cx="2979484" cy="592721"/>
                <a:chOff x="2503277" y="6162641"/>
                <a:chExt cx="2979484" cy="592721"/>
              </a:xfrm>
            </p:grpSpPr>
            <p:sp>
              <p:nvSpPr>
                <p:cNvPr id="14" name="Textfeld 13"/>
                <p:cNvSpPr txBox="1"/>
                <p:nvPr/>
              </p:nvSpPr>
              <p:spPr>
                <a:xfrm>
                  <a:off x="4587582" y="6162641"/>
                  <a:ext cx="895179" cy="5927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753"/>
                    </a:lnSpc>
                  </a:pPr>
                  <a:r>
                    <a:rPr lang="en-US" sz="800" dirty="0" smtClean="0">
                      <a:latin typeface="Helvetica" pitchFamily="2" charset="0"/>
                    </a:rPr>
                    <a:t>stable</a:t>
                  </a:r>
                  <a:endParaRPr lang="en-US" sz="800" dirty="0">
                    <a:latin typeface="Helvetica" pitchFamily="2" charset="0"/>
                  </a:endParaRPr>
                </a:p>
                <a:p>
                  <a:pPr>
                    <a:lnSpc>
                      <a:spcPts val="753"/>
                    </a:lnSpc>
                  </a:pPr>
                  <a:r>
                    <a:rPr lang="en-US" sz="800" dirty="0" smtClean="0">
                      <a:latin typeface="Helvetica" pitchFamily="2" charset="0"/>
                    </a:rPr>
                    <a:t>decline</a:t>
                  </a:r>
                  <a:endParaRPr lang="en-US" sz="800" dirty="0">
                    <a:latin typeface="Helvetica" pitchFamily="2" charset="0"/>
                  </a:endParaRPr>
                </a:p>
              </p:txBody>
            </p:sp>
            <p:sp>
              <p:nvSpPr>
                <p:cNvPr id="15" name="Textfeld 14"/>
                <p:cNvSpPr txBox="1"/>
                <p:nvPr/>
              </p:nvSpPr>
              <p:spPr>
                <a:xfrm>
                  <a:off x="2503277" y="6260961"/>
                  <a:ext cx="1970446" cy="38833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r">
                    <a:lnSpc>
                      <a:spcPts val="803"/>
                    </a:lnSpc>
                  </a:pPr>
                  <a:r>
                    <a:rPr lang="en-US" sz="800" dirty="0" smtClean="0">
                      <a:latin typeface="Helvetica" pitchFamily="2" charset="0"/>
                    </a:rPr>
                    <a:t>Cognitive outcome</a:t>
                  </a:r>
                  <a:endParaRPr lang="en-US" sz="800" dirty="0">
                    <a:latin typeface="Helvetica" pitchFamily="2" charset="0"/>
                  </a:endParaRPr>
                </a:p>
              </p:txBody>
            </p:sp>
          </p:grpSp>
          <p:sp>
            <p:nvSpPr>
              <p:cNvPr id="11" name="Rechteck 10"/>
              <p:cNvSpPr/>
              <p:nvPr/>
            </p:nvSpPr>
            <p:spPr>
              <a:xfrm rot="18900000">
                <a:off x="5623858" y="6459060"/>
                <a:ext cx="82522" cy="82522"/>
              </a:xfrm>
              <a:prstGeom prst="rect">
                <a:avLst/>
              </a:prstGeom>
              <a:solidFill>
                <a:srgbClr val="CCD3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</p:grpSp>
        <p:pic>
          <p:nvPicPr>
            <p:cNvPr id="16" name="Grafik 1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81" t="82007" r="86981" b="15096"/>
            <a:stretch/>
          </p:blipFill>
          <p:spPr>
            <a:xfrm>
              <a:off x="2276002" y="5806796"/>
              <a:ext cx="120651" cy="107950"/>
            </a:xfrm>
            <a:prstGeom prst="rect">
              <a:avLst/>
            </a:prstGeom>
          </p:spPr>
        </p:pic>
      </p:grpSp>
      <p:sp>
        <p:nvSpPr>
          <p:cNvPr id="17" name="Pfeil nach unten 16"/>
          <p:cNvSpPr/>
          <p:nvPr/>
        </p:nvSpPr>
        <p:spPr>
          <a:xfrm>
            <a:off x="3196342" y="1674277"/>
            <a:ext cx="156734" cy="25033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9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48"/>
          <a:stretch/>
        </p:blipFill>
        <p:spPr>
          <a:xfrm>
            <a:off x="1713265" y="1590872"/>
            <a:ext cx="2744968" cy="3874213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 rot="16200000">
            <a:off x="382568" y="3857135"/>
            <a:ext cx="2745212" cy="1949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753"/>
              </a:lnSpc>
            </a:pPr>
            <a:r>
              <a:rPr lang="de-DE" sz="800" dirty="0" err="1">
                <a:latin typeface="Helvetica" pitchFamily="2" charset="0"/>
              </a:rPr>
              <a:t>Predicted</a:t>
            </a:r>
            <a:r>
              <a:rPr lang="de-DE" sz="800" dirty="0">
                <a:latin typeface="Helvetica" pitchFamily="2" charset="0"/>
              </a:rPr>
              <a:t> </a:t>
            </a:r>
            <a:r>
              <a:rPr lang="de-DE" sz="800" dirty="0" err="1">
                <a:latin typeface="Helvetica" pitchFamily="2" charset="0"/>
              </a:rPr>
              <a:t>Probability</a:t>
            </a:r>
            <a:r>
              <a:rPr lang="de-DE" sz="800" dirty="0">
                <a:latin typeface="Helvetica" pitchFamily="2" charset="0"/>
              </a:rPr>
              <a:t> </a:t>
            </a:r>
            <a:r>
              <a:rPr lang="de-DE" sz="800" dirty="0" err="1">
                <a:latin typeface="Helvetica" pitchFamily="2" charset="0"/>
              </a:rPr>
              <a:t>of</a:t>
            </a:r>
            <a:r>
              <a:rPr lang="de-DE" sz="800" dirty="0">
                <a:latin typeface="Helvetica" pitchFamily="2" charset="0"/>
              </a:rPr>
              <a:t> </a:t>
            </a:r>
            <a:r>
              <a:rPr lang="de-DE" sz="800" dirty="0" smtClean="0">
                <a:latin typeface="Helvetica" pitchFamily="2" charset="0"/>
              </a:rPr>
              <a:t>Change in Diagnosis </a:t>
            </a:r>
            <a:r>
              <a:rPr lang="de-DE" sz="800" dirty="0">
                <a:latin typeface="Helvetica" pitchFamily="2" charset="0"/>
              </a:rPr>
              <a:t>[%]</a:t>
            </a:r>
            <a:endParaRPr lang="en-US" sz="800" baseline="-25000" dirty="0">
              <a:latin typeface="Helvetica" pitchFamily="2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111597" y="5347574"/>
            <a:ext cx="2095629" cy="1949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753"/>
              </a:lnSpc>
            </a:pPr>
            <a:r>
              <a:rPr lang="en-US" sz="800" dirty="0" smtClean="0">
                <a:latin typeface="Helvetica" pitchFamily="2" charset="0"/>
              </a:rPr>
              <a:t>MRI BAG </a:t>
            </a:r>
            <a:r>
              <a:rPr lang="en-US" sz="800" dirty="0">
                <a:latin typeface="Helvetica" pitchFamily="2" charset="0"/>
              </a:rPr>
              <a:t>[years]</a:t>
            </a:r>
          </a:p>
        </p:txBody>
      </p:sp>
      <p:grpSp>
        <p:nvGrpSpPr>
          <p:cNvPr id="18" name="Gruppieren 17"/>
          <p:cNvGrpSpPr/>
          <p:nvPr/>
        </p:nvGrpSpPr>
        <p:grpSpPr>
          <a:xfrm>
            <a:off x="2313922" y="5644413"/>
            <a:ext cx="1690978" cy="297517"/>
            <a:chOff x="1168400" y="5765063"/>
            <a:chExt cx="1690978" cy="297517"/>
          </a:xfrm>
        </p:grpSpPr>
        <p:grpSp>
          <p:nvGrpSpPr>
            <p:cNvPr id="9" name="Gruppieren 8"/>
            <p:cNvGrpSpPr/>
            <p:nvPr/>
          </p:nvGrpSpPr>
          <p:grpSpPr>
            <a:xfrm>
              <a:off x="1168400" y="5765063"/>
              <a:ext cx="1690978" cy="297517"/>
              <a:chOff x="3626236" y="6132721"/>
              <a:chExt cx="2979484" cy="592721"/>
            </a:xfrm>
          </p:grpSpPr>
          <p:grpSp>
            <p:nvGrpSpPr>
              <p:cNvPr id="12" name="Gruppieren 11"/>
              <p:cNvGrpSpPr/>
              <p:nvPr/>
            </p:nvGrpSpPr>
            <p:grpSpPr>
              <a:xfrm>
                <a:off x="3626236" y="6132721"/>
                <a:ext cx="2979484" cy="592721"/>
                <a:chOff x="2503277" y="6162641"/>
                <a:chExt cx="2979484" cy="592721"/>
              </a:xfrm>
            </p:grpSpPr>
            <p:sp>
              <p:nvSpPr>
                <p:cNvPr id="14" name="Textfeld 13"/>
                <p:cNvSpPr txBox="1"/>
                <p:nvPr/>
              </p:nvSpPr>
              <p:spPr>
                <a:xfrm>
                  <a:off x="4587582" y="6162641"/>
                  <a:ext cx="895179" cy="5927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753"/>
                    </a:lnSpc>
                  </a:pPr>
                  <a:r>
                    <a:rPr lang="en-US" sz="800" dirty="0" smtClean="0">
                      <a:latin typeface="Helvetica" pitchFamily="2" charset="0"/>
                    </a:rPr>
                    <a:t>stable</a:t>
                  </a:r>
                  <a:endParaRPr lang="en-US" sz="800" dirty="0">
                    <a:latin typeface="Helvetica" pitchFamily="2" charset="0"/>
                  </a:endParaRPr>
                </a:p>
                <a:p>
                  <a:pPr>
                    <a:lnSpc>
                      <a:spcPts val="753"/>
                    </a:lnSpc>
                  </a:pPr>
                  <a:r>
                    <a:rPr lang="en-US" sz="800" dirty="0" smtClean="0">
                      <a:latin typeface="Helvetica" pitchFamily="2" charset="0"/>
                    </a:rPr>
                    <a:t>decline</a:t>
                  </a:r>
                  <a:endParaRPr lang="en-US" sz="800" dirty="0">
                    <a:latin typeface="Helvetica" pitchFamily="2" charset="0"/>
                  </a:endParaRPr>
                </a:p>
              </p:txBody>
            </p:sp>
            <p:sp>
              <p:nvSpPr>
                <p:cNvPr id="15" name="Textfeld 14"/>
                <p:cNvSpPr txBox="1"/>
                <p:nvPr/>
              </p:nvSpPr>
              <p:spPr>
                <a:xfrm>
                  <a:off x="2503277" y="6260961"/>
                  <a:ext cx="1970446" cy="38833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r">
                    <a:lnSpc>
                      <a:spcPts val="803"/>
                    </a:lnSpc>
                  </a:pPr>
                  <a:r>
                    <a:rPr lang="en-US" sz="800" dirty="0" smtClean="0">
                      <a:latin typeface="Helvetica" pitchFamily="2" charset="0"/>
                    </a:rPr>
                    <a:t>Cognitive outcome</a:t>
                  </a:r>
                  <a:endParaRPr lang="en-US" sz="800" dirty="0">
                    <a:latin typeface="Helvetica" pitchFamily="2" charset="0"/>
                  </a:endParaRPr>
                </a:p>
              </p:txBody>
            </p:sp>
          </p:grpSp>
          <p:sp>
            <p:nvSpPr>
              <p:cNvPr id="11" name="Rechteck 10"/>
              <p:cNvSpPr/>
              <p:nvPr/>
            </p:nvSpPr>
            <p:spPr>
              <a:xfrm rot="18900000">
                <a:off x="5623858" y="6459060"/>
                <a:ext cx="82522" cy="82522"/>
              </a:xfrm>
              <a:prstGeom prst="rect">
                <a:avLst/>
              </a:prstGeom>
              <a:solidFill>
                <a:srgbClr val="CCD3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</p:grpSp>
        <p:pic>
          <p:nvPicPr>
            <p:cNvPr id="16" name="Grafik 1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81" t="82007" r="86981" b="15096"/>
            <a:stretch/>
          </p:blipFill>
          <p:spPr>
            <a:xfrm>
              <a:off x="2276002" y="5806796"/>
              <a:ext cx="120651" cy="107950"/>
            </a:xfrm>
            <a:prstGeom prst="rect">
              <a:avLst/>
            </a:prstGeom>
          </p:spPr>
        </p:pic>
      </p:grpSp>
      <p:sp>
        <p:nvSpPr>
          <p:cNvPr id="17" name="Pfeil nach unten 16"/>
          <p:cNvSpPr/>
          <p:nvPr/>
        </p:nvSpPr>
        <p:spPr>
          <a:xfrm>
            <a:off x="3354864" y="1525298"/>
            <a:ext cx="156734" cy="25033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496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9"/>
          <a:stretch/>
        </p:blipFill>
        <p:spPr>
          <a:xfrm>
            <a:off x="3477986" y="2993570"/>
            <a:ext cx="2641827" cy="2933701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96" y="2993570"/>
            <a:ext cx="2933701" cy="2933701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-217714" y="2634343"/>
            <a:ext cx="1027979" cy="3292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feld 10"/>
          <p:cNvSpPr txBox="1"/>
          <p:nvPr/>
        </p:nvSpPr>
        <p:spPr>
          <a:xfrm>
            <a:off x="-81713" y="3172289"/>
            <a:ext cx="897421" cy="2491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675" dirty="0">
                <a:latin typeface="Helvetica" pitchFamily="2" charset="0"/>
              </a:rPr>
              <a:t>Education</a:t>
            </a:r>
          </a:p>
          <a:p>
            <a:pPr algn="r">
              <a:lnSpc>
                <a:spcPct val="110000"/>
              </a:lnSpc>
            </a:pPr>
            <a:endParaRPr lang="en-US" sz="675" dirty="0">
              <a:latin typeface="Helvetica" pitchFamily="2" charset="0"/>
            </a:endParaRPr>
          </a:p>
          <a:p>
            <a:pPr algn="r">
              <a:lnSpc>
                <a:spcPct val="110000"/>
              </a:lnSpc>
            </a:pPr>
            <a:endParaRPr lang="en-US" sz="675" dirty="0">
              <a:latin typeface="Helvetica" pitchFamily="2" charset="0"/>
            </a:endParaRPr>
          </a:p>
          <a:p>
            <a:pPr algn="r">
              <a:lnSpc>
                <a:spcPct val="110000"/>
              </a:lnSpc>
            </a:pPr>
            <a:endParaRPr lang="en-US" sz="675" dirty="0">
              <a:latin typeface="Helvetica" pitchFamily="2" charset="0"/>
            </a:endParaRPr>
          </a:p>
          <a:p>
            <a:pPr algn="r">
              <a:lnSpc>
                <a:spcPct val="110000"/>
              </a:lnSpc>
            </a:pPr>
            <a:r>
              <a:rPr lang="en-US" sz="675" dirty="0">
                <a:latin typeface="Helvetica" pitchFamily="2" charset="0"/>
              </a:rPr>
              <a:t>PET-BPAD</a:t>
            </a:r>
          </a:p>
          <a:p>
            <a:pPr algn="r">
              <a:lnSpc>
                <a:spcPct val="110000"/>
              </a:lnSpc>
            </a:pPr>
            <a:endParaRPr lang="en-US" sz="675" dirty="0">
              <a:latin typeface="Helvetica" pitchFamily="2" charset="0"/>
            </a:endParaRPr>
          </a:p>
          <a:p>
            <a:pPr algn="r">
              <a:lnSpc>
                <a:spcPct val="110000"/>
              </a:lnSpc>
            </a:pPr>
            <a:endParaRPr lang="en-US" sz="675" dirty="0">
              <a:latin typeface="Helvetica" pitchFamily="2" charset="0"/>
            </a:endParaRPr>
          </a:p>
          <a:p>
            <a:pPr algn="r">
              <a:lnSpc>
                <a:spcPct val="110000"/>
              </a:lnSpc>
            </a:pPr>
            <a:endParaRPr lang="en-US" sz="675" dirty="0">
              <a:latin typeface="Helvetica" pitchFamily="2" charset="0"/>
            </a:endParaRPr>
          </a:p>
          <a:p>
            <a:pPr algn="r">
              <a:lnSpc>
                <a:spcPct val="110000"/>
              </a:lnSpc>
            </a:pPr>
            <a:r>
              <a:rPr lang="en-US" sz="675" dirty="0">
                <a:latin typeface="Helvetica" pitchFamily="2" charset="0"/>
              </a:rPr>
              <a:t>MRI-BPAD</a:t>
            </a:r>
          </a:p>
          <a:p>
            <a:pPr algn="r">
              <a:lnSpc>
                <a:spcPct val="110000"/>
              </a:lnSpc>
            </a:pPr>
            <a:endParaRPr lang="en-US" sz="675" dirty="0">
              <a:latin typeface="Helvetica" pitchFamily="2" charset="0"/>
            </a:endParaRPr>
          </a:p>
          <a:p>
            <a:pPr algn="r">
              <a:lnSpc>
                <a:spcPct val="110000"/>
              </a:lnSpc>
            </a:pPr>
            <a:endParaRPr lang="en-US" sz="675" dirty="0">
              <a:latin typeface="Helvetica" pitchFamily="2" charset="0"/>
            </a:endParaRPr>
          </a:p>
          <a:p>
            <a:pPr algn="r">
              <a:lnSpc>
                <a:spcPct val="110000"/>
              </a:lnSpc>
            </a:pPr>
            <a:endParaRPr lang="en-US" sz="675" dirty="0">
              <a:latin typeface="Helvetica" pitchFamily="2" charset="0"/>
            </a:endParaRPr>
          </a:p>
          <a:p>
            <a:pPr algn="r">
              <a:lnSpc>
                <a:spcPct val="110000"/>
              </a:lnSpc>
            </a:pPr>
            <a:r>
              <a:rPr lang="en-US" sz="675" dirty="0">
                <a:latin typeface="Helvetica" pitchFamily="2" charset="0"/>
              </a:rPr>
              <a:t>APOE-e4 carrier</a:t>
            </a:r>
          </a:p>
          <a:p>
            <a:pPr algn="r">
              <a:lnSpc>
                <a:spcPct val="110000"/>
              </a:lnSpc>
            </a:pPr>
            <a:endParaRPr lang="en-US" sz="675" dirty="0">
              <a:latin typeface="Helvetica" pitchFamily="2" charset="0"/>
            </a:endParaRPr>
          </a:p>
          <a:p>
            <a:pPr algn="r">
              <a:lnSpc>
                <a:spcPct val="110000"/>
              </a:lnSpc>
            </a:pPr>
            <a:endParaRPr lang="en-US" sz="675" dirty="0">
              <a:latin typeface="Helvetica" pitchFamily="2" charset="0"/>
            </a:endParaRPr>
          </a:p>
          <a:p>
            <a:pPr algn="r">
              <a:lnSpc>
                <a:spcPct val="110000"/>
              </a:lnSpc>
            </a:pPr>
            <a:endParaRPr lang="en-US" sz="675" dirty="0">
              <a:latin typeface="Helvetica" pitchFamily="2" charset="0"/>
            </a:endParaRPr>
          </a:p>
          <a:p>
            <a:pPr algn="r">
              <a:lnSpc>
                <a:spcPct val="110000"/>
              </a:lnSpc>
            </a:pPr>
            <a:r>
              <a:rPr lang="en-US" sz="675" dirty="0">
                <a:latin typeface="Helvetica" pitchFamily="2" charset="0"/>
              </a:rPr>
              <a:t>A</a:t>
            </a:r>
            <a:r>
              <a:rPr lang="el-GR" sz="675" dirty="0">
                <a:latin typeface="Helvetica" pitchFamily="2" charset="0"/>
              </a:rPr>
              <a:t>β</a:t>
            </a:r>
            <a:r>
              <a:rPr lang="de-DE" sz="675" dirty="0">
                <a:latin typeface="Helvetica" pitchFamily="2" charset="0"/>
              </a:rPr>
              <a:t>+</a:t>
            </a:r>
          </a:p>
          <a:p>
            <a:pPr algn="r">
              <a:lnSpc>
                <a:spcPct val="110000"/>
              </a:lnSpc>
            </a:pPr>
            <a:endParaRPr lang="de-DE" sz="675" dirty="0">
              <a:latin typeface="Helvetica" pitchFamily="2" charset="0"/>
            </a:endParaRPr>
          </a:p>
          <a:p>
            <a:pPr algn="r">
              <a:lnSpc>
                <a:spcPct val="110000"/>
              </a:lnSpc>
            </a:pPr>
            <a:endParaRPr lang="de-DE" sz="675" dirty="0">
              <a:latin typeface="Helvetica" pitchFamily="2" charset="0"/>
            </a:endParaRPr>
          </a:p>
          <a:p>
            <a:pPr algn="r">
              <a:lnSpc>
                <a:spcPct val="110000"/>
              </a:lnSpc>
            </a:pPr>
            <a:endParaRPr lang="de-DE" sz="675" dirty="0">
              <a:latin typeface="Helvetica" pitchFamily="2" charset="0"/>
            </a:endParaRPr>
          </a:p>
          <a:p>
            <a:pPr algn="r">
              <a:lnSpc>
                <a:spcPct val="110000"/>
              </a:lnSpc>
            </a:pPr>
            <a:r>
              <a:rPr lang="de-DE" sz="675" dirty="0">
                <a:latin typeface="Helvetica" pitchFamily="2" charset="0"/>
              </a:rPr>
              <a:t>A</a:t>
            </a:r>
            <a:r>
              <a:rPr lang="el-GR" sz="675" dirty="0">
                <a:latin typeface="Helvetica" pitchFamily="2" charset="0"/>
              </a:rPr>
              <a:t>β</a:t>
            </a:r>
            <a:r>
              <a:rPr lang="de-DE" sz="675" dirty="0">
                <a:latin typeface="Helvetica" pitchFamily="2" charset="0"/>
              </a:rPr>
              <a:t> NA</a:t>
            </a:r>
            <a:endParaRPr lang="en-US" sz="675" dirty="0">
              <a:latin typeface="Helvetica" pitchFamily="2" charset="0"/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1101725" y="3257549"/>
            <a:ext cx="57150" cy="603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/>
          <p:cNvSpPr/>
          <p:nvPr/>
        </p:nvSpPr>
        <p:spPr>
          <a:xfrm>
            <a:off x="3806825" y="3257549"/>
            <a:ext cx="57150" cy="603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/>
          <p:cNvSpPr/>
          <p:nvPr/>
        </p:nvSpPr>
        <p:spPr>
          <a:xfrm>
            <a:off x="1130300" y="3702049"/>
            <a:ext cx="57150" cy="603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/>
          <p:cNvSpPr/>
          <p:nvPr/>
        </p:nvSpPr>
        <p:spPr>
          <a:xfrm>
            <a:off x="3870325" y="3702049"/>
            <a:ext cx="57150" cy="603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/>
          <p:cNvSpPr/>
          <p:nvPr/>
        </p:nvSpPr>
        <p:spPr>
          <a:xfrm>
            <a:off x="4034131" y="5051424"/>
            <a:ext cx="57150" cy="603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/>
          <p:cNvSpPr/>
          <p:nvPr/>
        </p:nvSpPr>
        <p:spPr>
          <a:xfrm>
            <a:off x="3691231" y="5499099"/>
            <a:ext cx="57150" cy="603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e 22"/>
          <p:cNvSpPr/>
          <p:nvPr/>
        </p:nvSpPr>
        <p:spPr>
          <a:xfrm>
            <a:off x="1177925" y="5499099"/>
            <a:ext cx="57150" cy="603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feld 23"/>
          <p:cNvSpPr txBox="1"/>
          <p:nvPr/>
        </p:nvSpPr>
        <p:spPr>
          <a:xfrm>
            <a:off x="5282218" y="3047651"/>
            <a:ext cx="9184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E0E0E0"/>
                </a:solidFill>
              </a:rPr>
              <a:t>Sample 2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2551739" y="3047498"/>
            <a:ext cx="9184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E0E0E0"/>
                </a:solidFill>
              </a:rPr>
              <a:t>Sample 1</a:t>
            </a:r>
          </a:p>
        </p:txBody>
      </p:sp>
    </p:spTree>
    <p:extLst>
      <p:ext uri="{BB962C8B-B14F-4D97-AF65-F5344CB8AC3E}">
        <p14:creationId xmlns:p14="http://schemas.microsoft.com/office/powerpoint/2010/main" val="2495058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320</Words>
  <Application>Microsoft Office PowerPoint</Application>
  <PresentationFormat>Benutzerdefiniert</PresentationFormat>
  <Paragraphs>138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Helvetica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Universitätsklinikum Köln (AöR)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Elena Doering</dc:creator>
  <cp:lastModifiedBy>Elena Doering</cp:lastModifiedBy>
  <cp:revision>65</cp:revision>
  <dcterms:created xsi:type="dcterms:W3CDTF">2022-04-11T10:24:31Z</dcterms:created>
  <dcterms:modified xsi:type="dcterms:W3CDTF">2023-04-01T18:27:28Z</dcterms:modified>
</cp:coreProperties>
</file>